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60" r:id="rId5"/>
    <p:sldId id="257" r:id="rId6"/>
    <p:sldId id="262" r:id="rId7"/>
    <p:sldId id="263" r:id="rId8"/>
    <p:sldId id="264" r:id="rId9"/>
    <p:sldId id="265" r:id="rId10"/>
    <p:sldId id="266" r:id="rId11"/>
    <p:sldId id="267" r:id="rId12"/>
    <p:sldId id="268" r:id="rId13"/>
    <p:sldId id="269" r:id="rId14"/>
    <p:sldId id="270" r:id="rId15"/>
    <p:sldId id="261"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D5813F-C390-4EAF-8122-F99CE655F80E}" type="datetimeFigureOut">
              <a:rPr lang="en-US" smtClean="0"/>
              <a:t>1/4/2016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C37643A-C689-4BCD-92E9-2DD009D2B742}" type="slidenum">
              <a:rPr lang="en-US" smtClean="0"/>
              <a:t>‹#›</a:t>
            </a:fld>
            <a:endParaRPr lang="en-US"/>
          </a:p>
        </p:txBody>
      </p:sp>
    </p:spTree>
    <p:extLst>
      <p:ext uri="{BB962C8B-B14F-4D97-AF65-F5344CB8AC3E}">
        <p14:creationId xmlns:p14="http://schemas.microsoft.com/office/powerpoint/2010/main" val="1842591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D5813F-C390-4EAF-8122-F99CE655F80E}" type="datetimeFigureOut">
              <a:rPr lang="en-US" smtClean="0"/>
              <a:t>1/4/2016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C37643A-C689-4BCD-92E9-2DD009D2B742}" type="slidenum">
              <a:rPr lang="en-US" smtClean="0"/>
              <a:t>‹#›</a:t>
            </a:fld>
            <a:endParaRPr lang="en-US"/>
          </a:p>
        </p:txBody>
      </p:sp>
    </p:spTree>
    <p:extLst>
      <p:ext uri="{BB962C8B-B14F-4D97-AF65-F5344CB8AC3E}">
        <p14:creationId xmlns:p14="http://schemas.microsoft.com/office/powerpoint/2010/main" val="2831697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D5813F-C390-4EAF-8122-F99CE655F80E}" type="datetimeFigureOut">
              <a:rPr lang="en-US" smtClean="0"/>
              <a:t>1/4/2016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C37643A-C689-4BCD-92E9-2DD009D2B74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02454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0D5813F-C390-4EAF-8122-F99CE655F80E}" type="datetimeFigureOut">
              <a:rPr lang="en-US" smtClean="0"/>
              <a:t>1/4/2016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37643A-C689-4BCD-92E9-2DD009D2B742}" type="slidenum">
              <a:rPr lang="en-US" smtClean="0"/>
              <a:t>‹#›</a:t>
            </a:fld>
            <a:endParaRPr lang="en-US"/>
          </a:p>
        </p:txBody>
      </p:sp>
    </p:spTree>
    <p:extLst>
      <p:ext uri="{BB962C8B-B14F-4D97-AF65-F5344CB8AC3E}">
        <p14:creationId xmlns:p14="http://schemas.microsoft.com/office/powerpoint/2010/main" val="2379472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0D5813F-C390-4EAF-8122-F99CE655F80E}" type="datetimeFigureOut">
              <a:rPr lang="en-US" smtClean="0"/>
              <a:t>1/4/2016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37643A-C689-4BCD-92E9-2DD009D2B74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57809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0D5813F-C390-4EAF-8122-F99CE655F80E}" type="datetimeFigureOut">
              <a:rPr lang="en-US" smtClean="0"/>
              <a:t>1/4/2016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37643A-C689-4BCD-92E9-2DD009D2B742}" type="slidenum">
              <a:rPr lang="en-US" smtClean="0"/>
              <a:t>‹#›</a:t>
            </a:fld>
            <a:endParaRPr lang="en-US"/>
          </a:p>
        </p:txBody>
      </p:sp>
    </p:spTree>
    <p:extLst>
      <p:ext uri="{BB962C8B-B14F-4D97-AF65-F5344CB8AC3E}">
        <p14:creationId xmlns:p14="http://schemas.microsoft.com/office/powerpoint/2010/main" val="9797447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D5813F-C390-4EAF-8122-F99CE655F80E}" type="datetimeFigureOut">
              <a:rPr lang="en-US" smtClean="0"/>
              <a:t>1/4/2016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C37643A-C689-4BCD-92E9-2DD009D2B742}" type="slidenum">
              <a:rPr lang="en-US" smtClean="0"/>
              <a:t>‹#›</a:t>
            </a:fld>
            <a:endParaRPr lang="en-US"/>
          </a:p>
        </p:txBody>
      </p:sp>
    </p:spTree>
    <p:extLst>
      <p:ext uri="{BB962C8B-B14F-4D97-AF65-F5344CB8AC3E}">
        <p14:creationId xmlns:p14="http://schemas.microsoft.com/office/powerpoint/2010/main" val="3054043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D5813F-C390-4EAF-8122-F99CE655F80E}" type="datetimeFigureOut">
              <a:rPr lang="en-US" smtClean="0"/>
              <a:t>1/4/2016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C37643A-C689-4BCD-92E9-2DD009D2B742}" type="slidenum">
              <a:rPr lang="en-US" smtClean="0"/>
              <a:t>‹#›</a:t>
            </a:fld>
            <a:endParaRPr lang="en-US"/>
          </a:p>
        </p:txBody>
      </p:sp>
    </p:spTree>
    <p:extLst>
      <p:ext uri="{BB962C8B-B14F-4D97-AF65-F5344CB8AC3E}">
        <p14:creationId xmlns:p14="http://schemas.microsoft.com/office/powerpoint/2010/main" val="1418646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D5813F-C390-4EAF-8122-F99CE655F80E}" type="datetimeFigureOut">
              <a:rPr lang="en-US" smtClean="0"/>
              <a:t>1/4/2016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C37643A-C689-4BCD-92E9-2DD009D2B742}" type="slidenum">
              <a:rPr lang="en-US" smtClean="0"/>
              <a:t>‹#›</a:t>
            </a:fld>
            <a:endParaRPr lang="en-US"/>
          </a:p>
        </p:txBody>
      </p:sp>
    </p:spTree>
    <p:extLst>
      <p:ext uri="{BB962C8B-B14F-4D97-AF65-F5344CB8AC3E}">
        <p14:creationId xmlns:p14="http://schemas.microsoft.com/office/powerpoint/2010/main" val="433845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D5813F-C390-4EAF-8122-F99CE655F80E}" type="datetimeFigureOut">
              <a:rPr lang="en-US" smtClean="0"/>
              <a:t>1/4/2016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C37643A-C689-4BCD-92E9-2DD009D2B742}" type="slidenum">
              <a:rPr lang="en-US" smtClean="0"/>
              <a:t>‹#›</a:t>
            </a:fld>
            <a:endParaRPr lang="en-US"/>
          </a:p>
        </p:txBody>
      </p:sp>
    </p:spTree>
    <p:extLst>
      <p:ext uri="{BB962C8B-B14F-4D97-AF65-F5344CB8AC3E}">
        <p14:creationId xmlns:p14="http://schemas.microsoft.com/office/powerpoint/2010/main" val="2621677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D5813F-C390-4EAF-8122-F99CE655F80E}" type="datetimeFigureOut">
              <a:rPr lang="en-US" smtClean="0"/>
              <a:t>1/4/2016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C37643A-C689-4BCD-92E9-2DD009D2B742}" type="slidenum">
              <a:rPr lang="en-US" smtClean="0"/>
              <a:t>‹#›</a:t>
            </a:fld>
            <a:endParaRPr lang="en-US"/>
          </a:p>
        </p:txBody>
      </p:sp>
    </p:spTree>
    <p:extLst>
      <p:ext uri="{BB962C8B-B14F-4D97-AF65-F5344CB8AC3E}">
        <p14:creationId xmlns:p14="http://schemas.microsoft.com/office/powerpoint/2010/main" val="3359455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D5813F-C390-4EAF-8122-F99CE655F80E}" type="datetimeFigureOut">
              <a:rPr lang="en-US" smtClean="0"/>
              <a:t>1/4/2016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C37643A-C689-4BCD-92E9-2DD009D2B742}" type="slidenum">
              <a:rPr lang="en-US" smtClean="0"/>
              <a:t>‹#›</a:t>
            </a:fld>
            <a:endParaRPr lang="en-US"/>
          </a:p>
        </p:txBody>
      </p:sp>
    </p:spTree>
    <p:extLst>
      <p:ext uri="{BB962C8B-B14F-4D97-AF65-F5344CB8AC3E}">
        <p14:creationId xmlns:p14="http://schemas.microsoft.com/office/powerpoint/2010/main" val="444522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D5813F-C390-4EAF-8122-F99CE655F80E}" type="datetimeFigureOut">
              <a:rPr lang="en-US" smtClean="0"/>
              <a:t>1/4/2016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C37643A-C689-4BCD-92E9-2DD009D2B742}" type="slidenum">
              <a:rPr lang="en-US" smtClean="0"/>
              <a:t>‹#›</a:t>
            </a:fld>
            <a:endParaRPr lang="en-US"/>
          </a:p>
        </p:txBody>
      </p:sp>
    </p:spTree>
    <p:extLst>
      <p:ext uri="{BB962C8B-B14F-4D97-AF65-F5344CB8AC3E}">
        <p14:creationId xmlns:p14="http://schemas.microsoft.com/office/powerpoint/2010/main" val="844794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D5813F-C390-4EAF-8122-F99CE655F80E}" type="datetimeFigureOut">
              <a:rPr lang="en-US" smtClean="0"/>
              <a:t>1/4/2016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C37643A-C689-4BCD-92E9-2DD009D2B742}" type="slidenum">
              <a:rPr lang="en-US" smtClean="0"/>
              <a:t>‹#›</a:t>
            </a:fld>
            <a:endParaRPr lang="en-US"/>
          </a:p>
        </p:txBody>
      </p:sp>
    </p:spTree>
    <p:extLst>
      <p:ext uri="{BB962C8B-B14F-4D97-AF65-F5344CB8AC3E}">
        <p14:creationId xmlns:p14="http://schemas.microsoft.com/office/powerpoint/2010/main" val="2165324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5813F-C390-4EAF-8122-F99CE655F80E}" type="datetimeFigureOut">
              <a:rPr lang="en-US" smtClean="0"/>
              <a:t>1/4/2016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C37643A-C689-4BCD-92E9-2DD009D2B742}" type="slidenum">
              <a:rPr lang="en-US" smtClean="0"/>
              <a:t>‹#›</a:t>
            </a:fld>
            <a:endParaRPr lang="en-US"/>
          </a:p>
        </p:txBody>
      </p:sp>
    </p:spTree>
    <p:extLst>
      <p:ext uri="{BB962C8B-B14F-4D97-AF65-F5344CB8AC3E}">
        <p14:creationId xmlns:p14="http://schemas.microsoft.com/office/powerpoint/2010/main" val="1565809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5813F-C390-4EAF-8122-F99CE655F80E}" type="datetimeFigureOut">
              <a:rPr lang="en-US" smtClean="0"/>
              <a:t>1/4/2016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37643A-C689-4BCD-92E9-2DD009D2B742}" type="slidenum">
              <a:rPr lang="en-US" smtClean="0"/>
              <a:t>‹#›</a:t>
            </a:fld>
            <a:endParaRPr lang="en-US"/>
          </a:p>
        </p:txBody>
      </p:sp>
    </p:spTree>
    <p:extLst>
      <p:ext uri="{BB962C8B-B14F-4D97-AF65-F5344CB8AC3E}">
        <p14:creationId xmlns:p14="http://schemas.microsoft.com/office/powerpoint/2010/main" val="1604883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0D5813F-C390-4EAF-8122-F99CE655F80E}" type="datetimeFigureOut">
              <a:rPr lang="en-US" smtClean="0"/>
              <a:t>1/4/2016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C37643A-C689-4BCD-92E9-2DD009D2B742}" type="slidenum">
              <a:rPr lang="en-US" smtClean="0"/>
              <a:t>‹#›</a:t>
            </a:fld>
            <a:endParaRPr lang="en-US"/>
          </a:p>
        </p:txBody>
      </p:sp>
    </p:spTree>
    <p:extLst>
      <p:ext uri="{BB962C8B-B14F-4D97-AF65-F5344CB8AC3E}">
        <p14:creationId xmlns:p14="http://schemas.microsoft.com/office/powerpoint/2010/main" val="42376419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ravenscroft.org/" TargetMode="External"/><Relationship Id="rId2" Type="http://schemas.openxmlformats.org/officeDocument/2006/relationships/hyperlink" Target="http://www.heritagehs.wcpss.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eKox3Smd45k" TargetMode="External"/><Relationship Id="rId7" Type="http://schemas.openxmlformats.org/officeDocument/2006/relationships/hyperlink" Target="https://www.youtube.com/watch?v=n2cOUqeXasY&amp;feature=em-share_video_user" TargetMode="External"/><Relationship Id="rId2" Type="http://schemas.openxmlformats.org/officeDocument/2006/relationships/hyperlink" Target="https://www.youtube.com/watch?v=5aSJ4PK60lE" TargetMode="External"/><Relationship Id="rId1" Type="http://schemas.openxmlformats.org/officeDocument/2006/relationships/slideLayout" Target="../slideLayouts/slideLayout2.xml"/><Relationship Id="rId6" Type="http://schemas.openxmlformats.org/officeDocument/2006/relationships/hyperlink" Target="https://www.youtube.com/watch?v=8ezym-rt9Xg&amp;feature=em-share_video_user" TargetMode="External"/><Relationship Id="rId5" Type="http://schemas.openxmlformats.org/officeDocument/2006/relationships/hyperlink" Target="http://cnnespanol.cnn.com/2015/08/10/video-musicos-de-la-universidad-de-berklee-tocan-el-himno-de-bolivia-en-el-salar-de-uyuni/" TargetMode="External"/><Relationship Id="rId4" Type="http://schemas.openxmlformats.org/officeDocument/2006/relationships/hyperlink" Target="http://www.rtve.es/alacarta/audios/el-canto-del-grillo/canto-del-grillo-valor-estudiar-extranjero/286879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4LjDe4sLER0" TargetMode="External"/><Relationship Id="rId2" Type="http://schemas.openxmlformats.org/officeDocument/2006/relationships/hyperlink" Target="https://www.youtube.com/watch?v=eyGFz-zIjH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el_bienestar_social.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thisislanguage.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cnnespanol.cnn.com/video/cnnee-pg-intwv-miguel-enrique-otero-venezuela/" TargetMode="External"/><Relationship Id="rId2" Type="http://schemas.openxmlformats.org/officeDocument/2006/relationships/hyperlink" Target="http://cnnespanol.cnn.com/video/cnnee-cala-lupita-jones-intvw/" TargetMode="External"/><Relationship Id="rId1" Type="http://schemas.openxmlformats.org/officeDocument/2006/relationships/slideLayout" Target="../slideLayouts/slideLayout2.xml"/><Relationship Id="rId4" Type="http://schemas.openxmlformats.org/officeDocument/2006/relationships/hyperlink" Target="http://www.voanoticias.com/media/video/2553011.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e.edim.co/4126886/ap14_spanish_language_scoring_guidelines.pdf?Expires=1446690812&amp;Signature=Tz5tsdEXtrVMyCfgJol8wR~SHGEsxiMEw~yqy1AG4Ct0IVnS01pbpSossl7NLImRgwbOk9SXpM0c1YZ~3vv8bDdVu36dJSkNU6Fppe6alZ2LoBtHBBY0tJRa8ZfqBl6k1wEvzkFgriaK2In7jlEJdPx60czhsxC4WSeQtpZx-ZHOLZ67PNbNIx4qNgDSQECQ56svvHbthxrvAZfYB2I4i31GoN1ekWppePVT-9216KrA1oiepf8kYgLtZoYVUMMkbqKbLcwOa3n~mbmAU7iGn-20M89zXPczdYL9mbm8SUnpTaPXgn2unJQWC6nY2SRFHOTH5sGG9JlLiad8HXQs4g__&amp;Key-Pair-Id=APKAIJNVNRBLLSTGN23Q"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edim.co/4126886/appendix_c.pdf?Expires=1446691265&amp;Signature=kZWkrt9rNizgHpku1KRvAibuCaCFXC08GY2YxnFhCBdsC~vj-Yt30FT4-NsCuOgpCFA9dZ2kdUjLBy4DNQyyeaB6DHIwtoqWVOu5r6uNs75OTiAsMLvJ0XxdbZEIKYssOm-WlnHlVAcujPHMV2mOv60txLxYZPtBro~PnFP9a34RqmBZekKDMCg5AEPXhUJSUPqvFypxZqyzOEc~b3D2vVeCyouiqNF5LeZz0JYwome2IY6GzW0Igo6Ypnsl5HHXWmnmIzlTtrboYhTzZEcTl8FM8PCADMkCs4tVasux~UjRBY5zFKin0U77Ku~it03sihpYaTf7xbSnFWJRhGE-YQ__&amp;Key-Pair-Id=APKAIJNVNRBLLSTGN23Q" TargetMode="External"/><Relationship Id="rId2" Type="http://schemas.openxmlformats.org/officeDocument/2006/relationships/hyperlink" Target="https://e.edim.co/4126886/appendix_b.pdf?Expires=1446691180&amp;Signature=RALwaqpysBnU6qNIKJPVIiQTX76ZuKpyv6FfW20~boK1lUT-VDpx7hAToKx-6e~qQxCVWmBlmMtEexkSOySq4LnCAok8ZaAynmCMjTe5vrj2hjzZ2HtKd-Biy53qJJOWZw~2FXsnQa8VJtDa5meKbJiH5x5lo62hLfpVtOGik8~vdkmc0rbMMWoLwgmxP0rI2B0h3cGsU7M4RG51oV1vXPmyOlT3XmLfJGSsOe4-EjS8Zn5IzWsEL35X0YD1A009tc9BGF6RYh~MtkYUurlQzlKTCC2UmaDVtIgFeR~K2R10wGSqIBx7ppYuzhApg7lXzA7~Tjuf2l48TGPac-xe6w__&amp;Key-Pair-Id=APKAIJNVNRBLLSTGN23Q"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AP Spanish Language and Culture: Focus on the 4C’s! </a:t>
            </a:r>
            <a:endParaRPr lang="en-US" dirty="0"/>
          </a:p>
        </p:txBody>
      </p:sp>
      <p:sp>
        <p:nvSpPr>
          <p:cNvPr id="3" name="Subtitle 2"/>
          <p:cNvSpPr>
            <a:spLocks noGrp="1"/>
          </p:cNvSpPr>
          <p:nvPr>
            <p:ph type="subTitle" idx="1"/>
          </p:nvPr>
        </p:nvSpPr>
        <p:spPr/>
        <p:txBody>
          <a:bodyPr/>
          <a:lstStyle/>
          <a:p>
            <a:r>
              <a:rPr lang="en-US" dirty="0" smtClean="0"/>
              <a:t>Leroy Salazar – Heritage </a:t>
            </a:r>
            <a:r>
              <a:rPr lang="en-US" dirty="0"/>
              <a:t>High School </a:t>
            </a:r>
            <a:r>
              <a:rPr lang="en-US" dirty="0">
                <a:hlinkClick r:id="rId2"/>
              </a:rPr>
              <a:t>http://www.heritagehs.wcpss.net</a:t>
            </a:r>
            <a:r>
              <a:rPr lang="en-US" dirty="0" smtClean="0">
                <a:hlinkClick r:id="rId2"/>
              </a:rPr>
              <a:t>/</a:t>
            </a:r>
            <a:r>
              <a:rPr lang="en-US" dirty="0" smtClean="0"/>
              <a:t> </a:t>
            </a:r>
          </a:p>
          <a:p>
            <a:r>
              <a:rPr lang="en-US" dirty="0" smtClean="0"/>
              <a:t>Kristy Rogers – Ravenscroft </a:t>
            </a:r>
            <a:r>
              <a:rPr lang="en-US" dirty="0"/>
              <a:t>School </a:t>
            </a:r>
            <a:r>
              <a:rPr lang="en-US" dirty="0">
                <a:hlinkClick r:id="rId3"/>
              </a:rPr>
              <a:t>http://www.ravenscroft.org</a:t>
            </a:r>
            <a:r>
              <a:rPr lang="en-US" dirty="0" smtClean="0">
                <a:hlinkClick r:id="rId3"/>
              </a:rPr>
              <a:t>/</a:t>
            </a:r>
            <a:r>
              <a:rPr lang="en-US" dirty="0" smtClean="0"/>
              <a:t> </a:t>
            </a:r>
            <a:endParaRPr lang="en-US" dirty="0"/>
          </a:p>
        </p:txBody>
      </p:sp>
    </p:spTree>
    <p:extLst>
      <p:ext uri="{BB962C8B-B14F-4D97-AF65-F5344CB8AC3E}">
        <p14:creationId xmlns:p14="http://schemas.microsoft.com/office/powerpoint/2010/main" val="18171169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Cultura Viva (</a:t>
            </a:r>
            <a:r>
              <a:rPr lang="es-MX" dirty="0" err="1" smtClean="0"/>
              <a:t>listening</a:t>
            </a:r>
            <a:r>
              <a:rPr lang="es-MX" dirty="0" smtClean="0"/>
              <a:t>)</a:t>
            </a:r>
            <a:endParaRPr lang="en-US" dirty="0"/>
          </a:p>
        </p:txBody>
      </p:sp>
      <p:sp>
        <p:nvSpPr>
          <p:cNvPr id="3" name="Content Placeholder 2"/>
          <p:cNvSpPr>
            <a:spLocks noGrp="1"/>
          </p:cNvSpPr>
          <p:nvPr>
            <p:ph idx="1"/>
          </p:nvPr>
        </p:nvSpPr>
        <p:spPr>
          <a:xfrm>
            <a:off x="1764406" y="1455313"/>
            <a:ext cx="10427594" cy="5267459"/>
          </a:xfrm>
        </p:spPr>
        <p:txBody>
          <a:bodyPr>
            <a:normAutofit/>
          </a:bodyPr>
          <a:lstStyle/>
          <a:p>
            <a:r>
              <a:rPr lang="es-ES" dirty="0"/>
              <a:t>1. fin de curso/celebración </a:t>
            </a:r>
            <a:endParaRPr lang="es-ES" dirty="0" smtClean="0"/>
          </a:p>
          <a:p>
            <a:pPr lvl="1"/>
            <a:r>
              <a:rPr lang="es-ES" dirty="0" smtClean="0">
                <a:hlinkClick r:id="rId2"/>
              </a:rPr>
              <a:t>Popurr</a:t>
            </a:r>
            <a:r>
              <a:rPr lang="es-MX" dirty="0" smtClean="0">
                <a:hlinkClick r:id="rId2"/>
              </a:rPr>
              <a:t>í de la Fiesta de Fin de Curso </a:t>
            </a:r>
            <a:endParaRPr lang="es-ES" dirty="0" smtClean="0"/>
          </a:p>
          <a:p>
            <a:pPr lvl="1"/>
            <a:r>
              <a:rPr lang="es-ES" dirty="0" smtClean="0">
                <a:hlinkClick r:id="rId3"/>
              </a:rPr>
              <a:t>Las fiestas de fin de curso</a:t>
            </a:r>
            <a:endParaRPr lang="es-ES" dirty="0" smtClean="0"/>
          </a:p>
          <a:p>
            <a:endParaRPr lang="es-ES" dirty="0" smtClean="0"/>
          </a:p>
          <a:p>
            <a:r>
              <a:rPr lang="es-ES" dirty="0" smtClean="0"/>
              <a:t>2</a:t>
            </a:r>
            <a:r>
              <a:rPr lang="es-ES" dirty="0"/>
              <a:t>. beca/estudiar al </a:t>
            </a:r>
            <a:r>
              <a:rPr lang="es-ES" dirty="0" smtClean="0"/>
              <a:t>extranjero</a:t>
            </a:r>
          </a:p>
          <a:p>
            <a:pPr lvl="1"/>
            <a:r>
              <a:rPr lang="es-ES" dirty="0" smtClean="0">
                <a:hlinkClick r:id="rId4"/>
              </a:rPr>
              <a:t>El valor de estudiar en el extranjero </a:t>
            </a:r>
            <a:endParaRPr lang="es-ES" dirty="0" smtClean="0"/>
          </a:p>
          <a:p>
            <a:pPr lvl="1"/>
            <a:r>
              <a:rPr lang="es-ES" dirty="0">
                <a:hlinkClick r:id="rId5"/>
              </a:rPr>
              <a:t>Músicos de la Universidad de </a:t>
            </a:r>
            <a:r>
              <a:rPr lang="es-ES" dirty="0" err="1">
                <a:hlinkClick r:id="rId5"/>
              </a:rPr>
              <a:t>Berklee</a:t>
            </a:r>
            <a:r>
              <a:rPr lang="es-ES" dirty="0">
                <a:hlinkClick r:id="rId5"/>
              </a:rPr>
              <a:t> tocan el himno de Bolivia en el Salar de </a:t>
            </a:r>
            <a:r>
              <a:rPr lang="es-ES" dirty="0" smtClean="0">
                <a:hlinkClick r:id="rId5"/>
              </a:rPr>
              <a:t>Uyuni</a:t>
            </a:r>
            <a:endParaRPr lang="es-ES" dirty="0" smtClean="0"/>
          </a:p>
          <a:p>
            <a:endParaRPr lang="es-ES" dirty="0" smtClean="0"/>
          </a:p>
          <a:p>
            <a:r>
              <a:rPr lang="es-ES" dirty="0" smtClean="0"/>
              <a:t>3</a:t>
            </a:r>
            <a:r>
              <a:rPr lang="es-ES" dirty="0"/>
              <a:t>. defensor del </a:t>
            </a:r>
            <a:r>
              <a:rPr lang="es-ES" dirty="0" smtClean="0"/>
              <a:t>lector/revistas/periodismo/activismo</a:t>
            </a:r>
          </a:p>
          <a:p>
            <a:pPr lvl="1"/>
            <a:r>
              <a:rPr lang="es-ES" dirty="0" smtClean="0">
                <a:hlinkClick r:id="rId6"/>
              </a:rPr>
              <a:t>Visión 7, Mariana Moyano, Defensor del lector </a:t>
            </a:r>
            <a:endParaRPr lang="es-ES" dirty="0" smtClean="0"/>
          </a:p>
          <a:p>
            <a:pPr lvl="1"/>
            <a:r>
              <a:rPr lang="es-ES" dirty="0">
                <a:hlinkClick r:id="rId7"/>
              </a:rPr>
              <a:t>Lilia Vélez, Defensora del Lector de Síntesis</a:t>
            </a:r>
            <a:endParaRPr lang="es-ES" dirty="0"/>
          </a:p>
          <a:p>
            <a:endParaRPr lang="es-ES" dirty="0" smtClean="0"/>
          </a:p>
          <a:p>
            <a:endParaRPr lang="en-US" dirty="0"/>
          </a:p>
        </p:txBody>
      </p:sp>
    </p:spTree>
    <p:extLst>
      <p:ext uri="{BB962C8B-B14F-4D97-AF65-F5344CB8AC3E}">
        <p14:creationId xmlns:p14="http://schemas.microsoft.com/office/powerpoint/2010/main" val="1969182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Situaciones (</a:t>
            </a:r>
            <a:r>
              <a:rPr lang="es-MX" dirty="0" err="1" smtClean="0"/>
              <a:t>speaking</a:t>
            </a:r>
            <a:r>
              <a:rPr lang="es-MX" dirty="0" smtClean="0"/>
              <a:t>)</a:t>
            </a:r>
            <a:endParaRPr lang="en-US" dirty="0"/>
          </a:p>
        </p:txBody>
      </p:sp>
      <p:sp>
        <p:nvSpPr>
          <p:cNvPr id="3" name="Content Placeholder 2"/>
          <p:cNvSpPr>
            <a:spLocks noGrp="1"/>
          </p:cNvSpPr>
          <p:nvPr>
            <p:ph idx="1"/>
          </p:nvPr>
        </p:nvSpPr>
        <p:spPr>
          <a:xfrm>
            <a:off x="2589212" y="1526146"/>
            <a:ext cx="8915400" cy="4836017"/>
          </a:xfrm>
        </p:spPr>
        <p:txBody>
          <a:bodyPr>
            <a:normAutofit/>
          </a:bodyPr>
          <a:lstStyle/>
          <a:p>
            <a:r>
              <a:rPr lang="es-ES" dirty="0"/>
              <a:t>Situación 1: Dos estudiantes hablan sobre las actividades de despedida de fin de año. Deben discutir temas para el evento, audiencia, donde, la hora, actividades, comida, bebidas, </a:t>
            </a:r>
            <a:r>
              <a:rPr lang="es-ES" dirty="0" err="1"/>
              <a:t>etc</a:t>
            </a:r>
            <a:r>
              <a:rPr lang="es-ES" dirty="0"/>
              <a:t>  (Temas Email </a:t>
            </a:r>
            <a:r>
              <a:rPr lang="es-ES" dirty="0" err="1"/>
              <a:t>reply</a:t>
            </a:r>
            <a:r>
              <a:rPr lang="es-ES" dirty="0"/>
              <a:t> 12, p. 169) </a:t>
            </a:r>
          </a:p>
          <a:p>
            <a:r>
              <a:rPr lang="es-ES" dirty="0"/>
              <a:t>Situación 2: Acabas de leer un artículo en una revista que te molestó mucho. No estás de acuerdo con el autor y llamas al “defensor del lector” de la revista para discutir tu enojo. El defensor del lector tratará de defender al autor y complacerte a ti a la misma vez. (Temas email </a:t>
            </a:r>
            <a:r>
              <a:rPr lang="es-ES" dirty="0" err="1"/>
              <a:t>reply</a:t>
            </a:r>
            <a:r>
              <a:rPr lang="es-ES" dirty="0"/>
              <a:t> 11, p. 168) </a:t>
            </a:r>
          </a:p>
          <a:p>
            <a:r>
              <a:rPr lang="es-ES" dirty="0"/>
              <a:t>Situación 3: Tú y tu mejor </a:t>
            </a:r>
            <a:r>
              <a:rPr lang="es-ES" dirty="0" err="1"/>
              <a:t>amig</a:t>
            </a:r>
            <a:r>
              <a:rPr lang="es-ES" dirty="0"/>
              <a:t>@ están discutiendo oportunidades para su futuro. Ambos están interesados en estudiar en un país suramericano y están pensando que para poder realizar su sueño, deben recurrir a becas que, tal vez, ofrezcan algunos programas de estudios internacionales. Discutan lo que deben hacer y cómo van a lograr sus objetivos</a:t>
            </a:r>
            <a:r>
              <a:rPr lang="es-ES" dirty="0" smtClean="0"/>
              <a:t>. </a:t>
            </a:r>
            <a:r>
              <a:rPr lang="en-US" dirty="0"/>
              <a:t>(</a:t>
            </a:r>
            <a:r>
              <a:rPr lang="en-US" dirty="0" err="1"/>
              <a:t>Temas</a:t>
            </a:r>
            <a:r>
              <a:rPr lang="en-US" dirty="0"/>
              <a:t> email reply 10, p. 167)</a:t>
            </a:r>
          </a:p>
        </p:txBody>
      </p:sp>
    </p:spTree>
    <p:extLst>
      <p:ext uri="{BB962C8B-B14F-4D97-AF65-F5344CB8AC3E}">
        <p14:creationId xmlns:p14="http://schemas.microsoft.com/office/powerpoint/2010/main" val="180673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E-mail </a:t>
            </a:r>
            <a:r>
              <a:rPr lang="es-MX" dirty="0" err="1" smtClean="0"/>
              <a:t>Reply</a:t>
            </a:r>
            <a:r>
              <a:rPr lang="es-MX" dirty="0" smtClean="0"/>
              <a:t> (formal </a:t>
            </a:r>
            <a:r>
              <a:rPr lang="es-MX" dirty="0" err="1" smtClean="0"/>
              <a:t>writing</a:t>
            </a:r>
            <a:r>
              <a:rPr lang="es-MX" dirty="0" smtClean="0"/>
              <a:t>)</a:t>
            </a:r>
            <a:endParaRPr lang="en-US" dirty="0"/>
          </a:p>
        </p:txBody>
      </p:sp>
      <p:sp>
        <p:nvSpPr>
          <p:cNvPr id="3" name="Content Placeholder 2"/>
          <p:cNvSpPr>
            <a:spLocks noGrp="1"/>
          </p:cNvSpPr>
          <p:nvPr>
            <p:ph idx="1"/>
          </p:nvPr>
        </p:nvSpPr>
        <p:spPr/>
        <p:txBody>
          <a:bodyPr/>
          <a:lstStyle/>
          <a:p>
            <a:r>
              <a:rPr lang="en-US" dirty="0"/>
              <a:t>Choose a situation that you felt the most comfortable with to choose an email and </a:t>
            </a:r>
            <a:r>
              <a:rPr lang="en-US" dirty="0" smtClean="0"/>
              <a:t>write an </a:t>
            </a:r>
            <a:r>
              <a:rPr lang="en-US" dirty="0"/>
              <a:t>email reply: </a:t>
            </a:r>
            <a:endParaRPr lang="en-US" dirty="0" smtClean="0"/>
          </a:p>
          <a:p>
            <a:endParaRPr lang="en-US" dirty="0" smtClean="0"/>
          </a:p>
          <a:p>
            <a:r>
              <a:rPr lang="en-US" dirty="0" smtClean="0"/>
              <a:t>EMAIL </a:t>
            </a:r>
            <a:r>
              <a:rPr lang="en-US" dirty="0"/>
              <a:t>10 (</a:t>
            </a:r>
            <a:r>
              <a:rPr lang="en-US" dirty="0" err="1"/>
              <a:t>estudiar</a:t>
            </a:r>
            <a:r>
              <a:rPr lang="en-US" dirty="0"/>
              <a:t> </a:t>
            </a:r>
            <a:r>
              <a:rPr lang="en-US" dirty="0" err="1"/>
              <a:t>fuera</a:t>
            </a:r>
            <a:r>
              <a:rPr lang="en-US" dirty="0"/>
              <a:t> del </a:t>
            </a:r>
            <a:r>
              <a:rPr lang="en-US" dirty="0" err="1"/>
              <a:t>país</a:t>
            </a:r>
            <a:r>
              <a:rPr lang="en-US" dirty="0"/>
              <a:t>/</a:t>
            </a:r>
            <a:r>
              <a:rPr lang="en-US" dirty="0" err="1"/>
              <a:t>becas</a:t>
            </a:r>
            <a:r>
              <a:rPr lang="en-US" dirty="0"/>
              <a:t>), </a:t>
            </a:r>
            <a:endParaRPr lang="en-US" dirty="0" smtClean="0"/>
          </a:p>
          <a:p>
            <a:r>
              <a:rPr lang="en-US" dirty="0" smtClean="0"/>
              <a:t>EMAIL11 </a:t>
            </a:r>
            <a:r>
              <a:rPr lang="en-US" dirty="0"/>
              <a:t>(</a:t>
            </a:r>
            <a:r>
              <a:rPr lang="en-US" dirty="0" err="1"/>
              <a:t>defensor</a:t>
            </a:r>
            <a:r>
              <a:rPr lang="en-US" dirty="0"/>
              <a:t> del lector), or </a:t>
            </a:r>
            <a:endParaRPr lang="en-US" dirty="0" smtClean="0"/>
          </a:p>
          <a:p>
            <a:r>
              <a:rPr lang="en-US" dirty="0" smtClean="0"/>
              <a:t>EMAIL 12 </a:t>
            </a:r>
            <a:r>
              <a:rPr lang="en-US" dirty="0"/>
              <a:t>(</a:t>
            </a:r>
            <a:r>
              <a:rPr lang="en-US" dirty="0" err="1"/>
              <a:t>despedida</a:t>
            </a:r>
            <a:r>
              <a:rPr lang="en-US" dirty="0"/>
              <a:t> de fin de </a:t>
            </a:r>
            <a:r>
              <a:rPr lang="en-US" dirty="0" err="1" smtClean="0"/>
              <a:t>año</a:t>
            </a:r>
            <a:r>
              <a:rPr lang="en-US" dirty="0"/>
              <a:t>)</a:t>
            </a:r>
          </a:p>
        </p:txBody>
      </p:sp>
    </p:spTree>
    <p:extLst>
      <p:ext uri="{BB962C8B-B14F-4D97-AF65-F5344CB8AC3E}">
        <p14:creationId xmlns:p14="http://schemas.microsoft.com/office/powerpoint/2010/main" val="20514966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¡Qué difícil es hablar el español! </a:t>
            </a:r>
            <a:endParaRPr lang="en-US" dirty="0"/>
          </a:p>
        </p:txBody>
      </p:sp>
      <p:sp>
        <p:nvSpPr>
          <p:cNvPr id="3" name="Content Placeholder 2"/>
          <p:cNvSpPr>
            <a:spLocks noGrp="1"/>
          </p:cNvSpPr>
          <p:nvPr>
            <p:ph idx="1"/>
          </p:nvPr>
        </p:nvSpPr>
        <p:spPr/>
        <p:txBody>
          <a:bodyPr/>
          <a:lstStyle/>
          <a:p>
            <a:r>
              <a:rPr lang="es-MX" dirty="0" smtClean="0">
                <a:hlinkClick r:id="rId2"/>
              </a:rPr>
              <a:t>Vídeo con subtítulos en español</a:t>
            </a:r>
            <a:endParaRPr lang="es-MX" dirty="0" smtClean="0"/>
          </a:p>
          <a:p>
            <a:r>
              <a:rPr lang="es-MX" dirty="0" smtClean="0">
                <a:hlinkClick r:id="rId3"/>
              </a:rPr>
              <a:t>Vídeo con subtítulos en inglés</a:t>
            </a:r>
            <a:endParaRPr lang="es-MX" dirty="0" smtClean="0"/>
          </a:p>
          <a:p>
            <a:r>
              <a:rPr lang="es-MX" dirty="0" smtClean="0"/>
              <a:t>TEMAS </a:t>
            </a:r>
            <a:r>
              <a:rPr lang="es-MX" dirty="0" err="1" smtClean="0"/>
              <a:t>pgs</a:t>
            </a:r>
            <a:r>
              <a:rPr lang="es-MX" dirty="0" smtClean="0"/>
              <a:t>. 233-234 </a:t>
            </a:r>
          </a:p>
          <a:p>
            <a:endParaRPr lang="en-US" dirty="0"/>
          </a:p>
        </p:txBody>
      </p:sp>
    </p:spTree>
    <p:extLst>
      <p:ext uri="{BB962C8B-B14F-4D97-AF65-F5344CB8AC3E}">
        <p14:creationId xmlns:p14="http://schemas.microsoft.com/office/powerpoint/2010/main" val="786947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Product (Lesson and/or Unit) </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El </a:t>
            </a:r>
            <a:r>
              <a:rPr lang="en-US" dirty="0" err="1" smtClean="0">
                <a:hlinkClick r:id="rId2" action="ppaction://hlinkfile"/>
              </a:rPr>
              <a:t>bienestar</a:t>
            </a:r>
            <a:r>
              <a:rPr lang="en-US" dirty="0" smtClean="0">
                <a:hlinkClick r:id="rId2" action="ppaction://hlinkfile"/>
              </a:rPr>
              <a:t> social </a:t>
            </a:r>
            <a:r>
              <a:rPr lang="en-US" dirty="0" smtClean="0"/>
              <a:t>(Unit Sample Product)</a:t>
            </a:r>
            <a:endParaRPr lang="en-US" dirty="0"/>
          </a:p>
        </p:txBody>
      </p:sp>
    </p:spTree>
    <p:extLst>
      <p:ext uri="{BB962C8B-B14F-4D97-AF65-F5344CB8AC3E}">
        <p14:creationId xmlns:p14="http://schemas.microsoft.com/office/powerpoint/2010/main" val="38123087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Anuncios y otras cositas</a:t>
            </a:r>
            <a:endParaRPr lang="en-US" dirty="0"/>
          </a:p>
        </p:txBody>
      </p:sp>
      <p:sp>
        <p:nvSpPr>
          <p:cNvPr id="3" name="Content Placeholder 2"/>
          <p:cNvSpPr>
            <a:spLocks noGrp="1"/>
          </p:cNvSpPr>
          <p:nvPr>
            <p:ph idx="1"/>
          </p:nvPr>
        </p:nvSpPr>
        <p:spPr/>
        <p:txBody>
          <a:bodyPr/>
          <a:lstStyle/>
          <a:p>
            <a:r>
              <a:rPr lang="es-MX" dirty="0" err="1" smtClean="0"/>
              <a:t>Edmodo</a:t>
            </a:r>
            <a:r>
              <a:rPr lang="es-MX" dirty="0" smtClean="0"/>
              <a:t> </a:t>
            </a:r>
            <a:r>
              <a:rPr lang="es-MX" dirty="0" err="1" smtClean="0"/>
              <a:t>Code</a:t>
            </a:r>
            <a:r>
              <a:rPr lang="es-MX" dirty="0" smtClean="0"/>
              <a:t>: </a:t>
            </a:r>
            <a:r>
              <a:rPr lang="en-US" sz="2400" dirty="0" smtClean="0"/>
              <a:t>trm3ip</a:t>
            </a:r>
          </a:p>
          <a:p>
            <a:r>
              <a:rPr lang="es-MX" dirty="0" err="1" smtClean="0"/>
              <a:t>eSchools</a:t>
            </a:r>
            <a:r>
              <a:rPr lang="es-MX" dirty="0" smtClean="0"/>
              <a:t> SRN: 166018402</a:t>
            </a:r>
          </a:p>
          <a:p>
            <a:r>
              <a:rPr lang="es-MX" dirty="0" smtClean="0"/>
              <a:t>Workshop </a:t>
            </a:r>
            <a:r>
              <a:rPr lang="es-MX" dirty="0" err="1" smtClean="0"/>
              <a:t>Product</a:t>
            </a:r>
            <a:r>
              <a:rPr lang="es-MX" dirty="0" smtClean="0"/>
              <a:t>/</a:t>
            </a:r>
            <a:r>
              <a:rPr lang="es-MX" dirty="0" err="1" smtClean="0"/>
              <a:t>Presentation</a:t>
            </a:r>
            <a:r>
              <a:rPr lang="es-MX" dirty="0" smtClean="0"/>
              <a:t> (</a:t>
            </a:r>
            <a:r>
              <a:rPr lang="es-MX" dirty="0" err="1" smtClean="0"/>
              <a:t>credits</a:t>
            </a:r>
            <a:r>
              <a:rPr lang="es-MX" dirty="0" smtClean="0"/>
              <a:t> and </a:t>
            </a:r>
            <a:r>
              <a:rPr lang="es-MX" dirty="0" err="1" smtClean="0"/>
              <a:t>sign</a:t>
            </a:r>
            <a:r>
              <a:rPr lang="es-MX" dirty="0" smtClean="0"/>
              <a:t> up)</a:t>
            </a:r>
          </a:p>
          <a:p>
            <a:r>
              <a:rPr lang="es-MX" dirty="0" smtClean="0"/>
              <a:t>Tarea: Explorar “</a:t>
            </a:r>
            <a:r>
              <a:rPr lang="es-MX" dirty="0" err="1" smtClean="0"/>
              <a:t>This</a:t>
            </a:r>
            <a:r>
              <a:rPr lang="es-MX" dirty="0" smtClean="0"/>
              <a:t> </a:t>
            </a:r>
            <a:r>
              <a:rPr lang="es-MX" dirty="0" err="1" smtClean="0"/>
              <a:t>Is</a:t>
            </a:r>
            <a:r>
              <a:rPr lang="es-MX" dirty="0" smtClean="0"/>
              <a:t> </a:t>
            </a:r>
            <a:r>
              <a:rPr lang="es-MX" dirty="0" err="1" smtClean="0"/>
              <a:t>Language</a:t>
            </a:r>
            <a:r>
              <a:rPr lang="es-MX" dirty="0" smtClean="0"/>
              <a:t>” </a:t>
            </a:r>
            <a:r>
              <a:rPr lang="es-MX" dirty="0" smtClean="0">
                <a:hlinkClick r:id="rId2"/>
              </a:rPr>
              <a:t>www.thisislanguage.com</a:t>
            </a:r>
            <a:r>
              <a:rPr lang="es-MX" dirty="0" smtClean="0"/>
              <a:t> </a:t>
            </a:r>
          </a:p>
          <a:p>
            <a:r>
              <a:rPr lang="es-MX" dirty="0" smtClean="0"/>
              <a:t>Nuestro próximo taller será el 3 de diciembre, aquí mismo y la misma hora</a:t>
            </a:r>
          </a:p>
          <a:p>
            <a:endParaRPr lang="es-MX" dirty="0" smtClean="0"/>
          </a:p>
          <a:p>
            <a:endParaRPr lang="es-MX" dirty="0" smtClean="0"/>
          </a:p>
          <a:p>
            <a:endParaRPr lang="en-US" dirty="0"/>
          </a:p>
        </p:txBody>
      </p:sp>
    </p:spTree>
    <p:extLst>
      <p:ext uri="{BB962C8B-B14F-4D97-AF65-F5344CB8AC3E}">
        <p14:creationId xmlns:p14="http://schemas.microsoft.com/office/powerpoint/2010/main" val="227614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Videos</a:t>
            </a:r>
            <a:r>
              <a:rPr lang="es-MX" dirty="0"/>
              <a:t> </a:t>
            </a:r>
            <a:r>
              <a:rPr lang="es-MX" dirty="0" smtClean="0"/>
              <a:t>(</a:t>
            </a:r>
            <a:r>
              <a:rPr lang="es-MX" smtClean="0"/>
              <a:t>para explorar…)</a:t>
            </a:r>
            <a:endParaRPr lang="en-US" dirty="0"/>
          </a:p>
        </p:txBody>
      </p:sp>
      <p:sp>
        <p:nvSpPr>
          <p:cNvPr id="3" name="Content Placeholder 2"/>
          <p:cNvSpPr>
            <a:spLocks noGrp="1"/>
          </p:cNvSpPr>
          <p:nvPr>
            <p:ph idx="1"/>
          </p:nvPr>
        </p:nvSpPr>
        <p:spPr/>
        <p:txBody>
          <a:bodyPr/>
          <a:lstStyle/>
          <a:p>
            <a:r>
              <a:rPr lang="en-US" dirty="0">
                <a:hlinkClick r:id="rId2"/>
              </a:rPr>
              <a:t>http://cnnespanol.cnn.com/video/cnnee-cala-lupita-jones-intvw/</a:t>
            </a:r>
            <a:endParaRPr lang="en-US" dirty="0"/>
          </a:p>
          <a:p>
            <a:r>
              <a:rPr lang="en-US" dirty="0">
                <a:hlinkClick r:id="rId3"/>
              </a:rPr>
              <a:t>http://cnnespanol.cnn.com/video/cnnee-pg-intwv-miguel-enrique-otero-venezuela/</a:t>
            </a:r>
            <a:endParaRPr lang="en-US" dirty="0"/>
          </a:p>
          <a:p>
            <a:r>
              <a:rPr lang="en-US" dirty="0">
                <a:hlinkClick r:id="rId4"/>
              </a:rPr>
              <a:t>http://www.voanoticias.com/media/video/2553011.html</a:t>
            </a:r>
            <a:endParaRPr lang="en-US" dirty="0"/>
          </a:p>
          <a:p>
            <a:endParaRPr lang="en-US" dirty="0"/>
          </a:p>
        </p:txBody>
      </p:sp>
    </p:spTree>
    <p:extLst>
      <p:ext uri="{BB962C8B-B14F-4D97-AF65-F5344CB8AC3E}">
        <p14:creationId xmlns:p14="http://schemas.microsoft.com/office/powerpoint/2010/main" val="405589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62522" y="142599"/>
            <a:ext cx="7898909" cy="6715402"/>
          </a:xfrm>
          <a:prstGeom prst="rect">
            <a:avLst/>
          </a:prstGeom>
        </p:spPr>
      </p:pic>
    </p:spTree>
    <p:extLst>
      <p:ext uri="{BB962C8B-B14F-4D97-AF65-F5344CB8AC3E}">
        <p14:creationId xmlns:p14="http://schemas.microsoft.com/office/powerpoint/2010/main" val="102652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6000" dirty="0" err="1" smtClean="0"/>
              <a:t>The</a:t>
            </a:r>
            <a:r>
              <a:rPr lang="es-MX" sz="6000" dirty="0" smtClean="0"/>
              <a:t> 4 </a:t>
            </a:r>
            <a:r>
              <a:rPr lang="es-MX" sz="6000" dirty="0" err="1" smtClean="0"/>
              <a:t>C’s</a:t>
            </a:r>
            <a:r>
              <a:rPr lang="es-MX" sz="6000" dirty="0" smtClean="0"/>
              <a:t>!</a:t>
            </a:r>
            <a:endParaRPr lang="en-US" sz="6000" dirty="0"/>
          </a:p>
        </p:txBody>
      </p:sp>
      <p:sp>
        <p:nvSpPr>
          <p:cNvPr id="3" name="Content Placeholder 2"/>
          <p:cNvSpPr>
            <a:spLocks noGrp="1"/>
          </p:cNvSpPr>
          <p:nvPr>
            <p:ph idx="1"/>
          </p:nvPr>
        </p:nvSpPr>
        <p:spPr/>
        <p:txBody>
          <a:bodyPr/>
          <a:lstStyle/>
          <a:p>
            <a:r>
              <a:rPr lang="es-MX" sz="4000" dirty="0" err="1" smtClean="0"/>
              <a:t>Communication</a:t>
            </a:r>
            <a:endParaRPr lang="es-MX" sz="4000" dirty="0" smtClean="0"/>
          </a:p>
          <a:p>
            <a:r>
              <a:rPr lang="es-MX" sz="4000" dirty="0" err="1" smtClean="0"/>
              <a:t>Collaboration</a:t>
            </a:r>
            <a:endParaRPr lang="es-MX" sz="4000" dirty="0" smtClean="0"/>
          </a:p>
          <a:p>
            <a:r>
              <a:rPr lang="es-MX" sz="4000" dirty="0" err="1" smtClean="0"/>
              <a:t>Creativity</a:t>
            </a:r>
            <a:r>
              <a:rPr lang="es-MX" sz="4000" dirty="0" smtClean="0"/>
              <a:t> </a:t>
            </a:r>
          </a:p>
          <a:p>
            <a:r>
              <a:rPr lang="es-MX" sz="4000" dirty="0" err="1" smtClean="0"/>
              <a:t>Critical</a:t>
            </a:r>
            <a:r>
              <a:rPr lang="es-MX" sz="4000" dirty="0" smtClean="0"/>
              <a:t> </a:t>
            </a:r>
            <a:r>
              <a:rPr lang="es-MX" sz="4000" dirty="0" err="1" smtClean="0"/>
              <a:t>Thinking</a:t>
            </a:r>
            <a:endParaRPr lang="es-MX" sz="4000" dirty="0" smtClean="0"/>
          </a:p>
          <a:p>
            <a:endParaRPr lang="en-US" dirty="0"/>
          </a:p>
        </p:txBody>
      </p:sp>
    </p:spTree>
    <p:extLst>
      <p:ext uri="{BB962C8B-B14F-4D97-AF65-F5344CB8AC3E}">
        <p14:creationId xmlns:p14="http://schemas.microsoft.com/office/powerpoint/2010/main" val="1061103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65716" y="167426"/>
            <a:ext cx="8301541" cy="6516710"/>
          </a:xfrm>
          <a:prstGeom prst="rect">
            <a:avLst/>
          </a:prstGeom>
        </p:spPr>
      </p:pic>
    </p:spTree>
    <p:extLst>
      <p:ext uri="{BB962C8B-B14F-4D97-AF65-F5344CB8AC3E}">
        <p14:creationId xmlns:p14="http://schemas.microsoft.com/office/powerpoint/2010/main" val="632720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Comparación</a:t>
            </a:r>
            <a:r>
              <a:rPr lang="es-MX" dirty="0" smtClean="0"/>
              <a:t> cultural (</a:t>
            </a:r>
            <a:r>
              <a:rPr lang="es-MX" dirty="0" err="1" smtClean="0"/>
              <a:t>speaking</a:t>
            </a:r>
            <a:r>
              <a:rPr lang="es-MX" dirty="0" smtClean="0"/>
              <a:t>) </a:t>
            </a:r>
            <a:endParaRPr lang="en-US" dirty="0"/>
          </a:p>
        </p:txBody>
      </p:sp>
      <p:sp>
        <p:nvSpPr>
          <p:cNvPr id="3" name="Content Placeholder 2"/>
          <p:cNvSpPr>
            <a:spLocks noGrp="1"/>
          </p:cNvSpPr>
          <p:nvPr>
            <p:ph idx="1"/>
          </p:nvPr>
        </p:nvSpPr>
        <p:spPr/>
        <p:txBody>
          <a:bodyPr>
            <a:normAutofit/>
          </a:bodyPr>
          <a:lstStyle/>
          <a:p>
            <a:pPr fontAlgn="base"/>
            <a:r>
              <a:rPr lang="es-ES" sz="2400" b="1" i="1" dirty="0"/>
              <a:t>¿Por qué es importante que los líderes nacionales tengan altos estándares éticos? </a:t>
            </a:r>
            <a:endParaRPr lang="es-ES" sz="2400" b="1" i="1" dirty="0" smtClean="0"/>
          </a:p>
          <a:p>
            <a:pPr fontAlgn="base"/>
            <a:endParaRPr lang="es-ES" b="1" i="1" dirty="0" smtClean="0"/>
          </a:p>
          <a:p>
            <a:r>
              <a:rPr lang="es-ES" dirty="0" smtClean="0"/>
              <a:t>Google </a:t>
            </a:r>
            <a:r>
              <a:rPr lang="es-ES" dirty="0" err="1"/>
              <a:t>Voice</a:t>
            </a:r>
            <a:r>
              <a:rPr lang="es-ES" dirty="0"/>
              <a:t> # </a:t>
            </a:r>
            <a:r>
              <a:rPr lang="es-ES" b="1" dirty="0"/>
              <a:t>(919) </a:t>
            </a:r>
            <a:r>
              <a:rPr lang="es-ES" b="1" dirty="0" smtClean="0"/>
              <a:t>229-9128</a:t>
            </a:r>
          </a:p>
          <a:p>
            <a:r>
              <a:rPr lang="es-ES" b="1" dirty="0" smtClean="0"/>
              <a:t>Instrucciones: </a:t>
            </a:r>
            <a:r>
              <a:rPr lang="es-ES" dirty="0" smtClean="0"/>
              <a:t>Llamar al número 919-229-9128. Dejar que timbre hasta que escuchemos la indicación para dejar un mensaje. En ese momento hay que empezar a contestar la pregunta y no olvidar decir su nombre al final. Su respuesta no debe sobrepasar dos minutos.</a:t>
            </a:r>
          </a:p>
          <a:p>
            <a:r>
              <a:rPr lang="es-ES" dirty="0" smtClean="0">
                <a:hlinkClick r:id="rId2"/>
              </a:rPr>
              <a:t>Scoring </a:t>
            </a:r>
            <a:r>
              <a:rPr lang="es-ES" dirty="0" err="1" smtClean="0">
                <a:hlinkClick r:id="rId2"/>
              </a:rPr>
              <a:t>Guidelines</a:t>
            </a:r>
            <a:r>
              <a:rPr lang="es-ES" dirty="0"/>
              <a:t/>
            </a:r>
            <a:br>
              <a:rPr lang="es-ES" dirty="0"/>
            </a:br>
            <a:endParaRPr lang="en-US" dirty="0"/>
          </a:p>
        </p:txBody>
      </p:sp>
    </p:spTree>
    <p:extLst>
      <p:ext uri="{BB962C8B-B14F-4D97-AF65-F5344CB8AC3E}">
        <p14:creationId xmlns:p14="http://schemas.microsoft.com/office/powerpoint/2010/main" val="964274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8045" y="624110"/>
            <a:ext cx="9276567" cy="1280890"/>
          </a:xfrm>
        </p:spPr>
        <p:txBody>
          <a:bodyPr/>
          <a:lstStyle/>
          <a:p>
            <a:r>
              <a:rPr lang="es-MX" dirty="0" smtClean="0"/>
              <a:t>Cultural </a:t>
            </a:r>
            <a:r>
              <a:rPr lang="es-MX" dirty="0" err="1" smtClean="0"/>
              <a:t>Comparison</a:t>
            </a:r>
            <a:r>
              <a:rPr lang="es-MX" dirty="0" smtClean="0"/>
              <a:t> </a:t>
            </a:r>
            <a:r>
              <a:rPr lang="es-MX" dirty="0" err="1" smtClean="0"/>
              <a:t>Graphic</a:t>
            </a:r>
            <a:r>
              <a:rPr lang="es-MX" dirty="0" smtClean="0"/>
              <a:t> </a:t>
            </a:r>
            <a:r>
              <a:rPr lang="es-MX" dirty="0" err="1" smtClean="0"/>
              <a:t>Organizer</a:t>
            </a:r>
            <a:endParaRPr lang="en-US" dirty="0"/>
          </a:p>
        </p:txBody>
      </p:sp>
      <p:sp>
        <p:nvSpPr>
          <p:cNvPr id="3" name="Content Placeholder 2"/>
          <p:cNvSpPr>
            <a:spLocks noGrp="1"/>
          </p:cNvSpPr>
          <p:nvPr>
            <p:ph idx="1"/>
          </p:nvPr>
        </p:nvSpPr>
        <p:spPr>
          <a:xfrm>
            <a:off x="2228045" y="1643269"/>
            <a:ext cx="8915400" cy="1179443"/>
          </a:xfrm>
        </p:spPr>
        <p:txBody>
          <a:bodyPr>
            <a:normAutofit lnSpcReduction="10000"/>
          </a:bodyPr>
          <a:lstStyle/>
          <a:p>
            <a:r>
              <a:rPr lang="es-ES" dirty="0"/>
              <a:t>Instrucciones: Compara tus observaciones acerca de las comunidades en las que has vivido con tus observaciones de una región del mundo hispanohablante que te sea familiar. En tu presentación, puedes referirte a lo que has estudiado, vivido, observado, etc. </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79015480"/>
              </p:ext>
            </p:extLst>
          </p:nvPr>
        </p:nvGraphicFramePr>
        <p:xfrm>
          <a:off x="1364976" y="2924159"/>
          <a:ext cx="10641495" cy="3886199"/>
        </p:xfrm>
        <a:graphic>
          <a:graphicData uri="http://schemas.openxmlformats.org/drawingml/2006/table">
            <a:tbl>
              <a:tblPr/>
              <a:tblGrid>
                <a:gridCol w="3547165"/>
                <a:gridCol w="3547165"/>
                <a:gridCol w="3547165"/>
              </a:tblGrid>
              <a:tr h="1027203">
                <a:tc>
                  <a:txBody>
                    <a:bodyPr/>
                    <a:lstStyle/>
                    <a:p>
                      <a:pPr algn="ctr" rtl="0" fontAlgn="t">
                        <a:spcBef>
                          <a:spcPts val="0"/>
                        </a:spcBef>
                        <a:spcAft>
                          <a:spcPts val="0"/>
                        </a:spcAft>
                      </a:pPr>
                      <a:r>
                        <a:rPr lang="en-US" sz="1500" b="0" i="0" u="sng" dirty="0" err="1">
                          <a:solidFill>
                            <a:srgbClr val="000000"/>
                          </a:solidFill>
                          <a:effectLst/>
                          <a:latin typeface="Arial" panose="020B0604020202020204" pitchFamily="34" charset="0"/>
                        </a:rPr>
                        <a:t>Mundo</a:t>
                      </a:r>
                      <a:r>
                        <a:rPr lang="en-US" sz="1500" b="0" i="0" u="sng" dirty="0">
                          <a:solidFill>
                            <a:srgbClr val="000000"/>
                          </a:solidFill>
                          <a:effectLst/>
                          <a:latin typeface="Arial" panose="020B0604020202020204" pitchFamily="34" charset="0"/>
                        </a:rPr>
                        <a:t> </a:t>
                      </a:r>
                      <a:r>
                        <a:rPr lang="en-US" sz="1500" b="0" i="0" u="sng" dirty="0" err="1">
                          <a:solidFill>
                            <a:srgbClr val="000000"/>
                          </a:solidFill>
                          <a:effectLst/>
                          <a:latin typeface="Arial" panose="020B0604020202020204" pitchFamily="34" charset="0"/>
                        </a:rPr>
                        <a:t>Hispanohablante</a:t>
                      </a:r>
                      <a:endParaRPr lang="en-US" sz="1500" dirty="0">
                        <a:effectLst/>
                      </a:endParaRPr>
                    </a:p>
                    <a:p>
                      <a:pPr algn="ctr" rtl="0" fontAlgn="t">
                        <a:spcBef>
                          <a:spcPts val="0"/>
                        </a:spcBef>
                        <a:spcAft>
                          <a:spcPts val="0"/>
                        </a:spcAft>
                      </a:pPr>
                      <a:r>
                        <a:rPr lang="en-US" sz="1500" b="0" i="0" u="none" strike="noStrike" dirty="0">
                          <a:solidFill>
                            <a:srgbClr val="000000"/>
                          </a:solidFill>
                          <a:effectLst/>
                          <a:latin typeface="Arial" panose="020B0604020202020204" pitchFamily="34" charset="0"/>
                        </a:rPr>
                        <a:t>(</a:t>
                      </a:r>
                      <a:r>
                        <a:rPr lang="en-US" sz="1500" b="0" i="0" u="none" strike="noStrike" dirty="0" err="1">
                          <a:solidFill>
                            <a:srgbClr val="000000"/>
                          </a:solidFill>
                          <a:effectLst/>
                          <a:latin typeface="Arial" panose="020B0604020202020204" pitchFamily="34" charset="0"/>
                        </a:rPr>
                        <a:t>cualquier</a:t>
                      </a:r>
                      <a:r>
                        <a:rPr lang="en-US" sz="1500" b="0" i="0" u="none" strike="noStrike" dirty="0">
                          <a:solidFill>
                            <a:srgbClr val="000000"/>
                          </a:solidFill>
                          <a:effectLst/>
                          <a:latin typeface="Arial" panose="020B0604020202020204" pitchFamily="34" charset="0"/>
                        </a:rPr>
                        <a:t> </a:t>
                      </a:r>
                      <a:r>
                        <a:rPr lang="en-US" sz="1500" b="0" i="0" u="none" strike="noStrike" dirty="0" err="1">
                          <a:solidFill>
                            <a:srgbClr val="000000"/>
                          </a:solidFill>
                          <a:effectLst/>
                          <a:latin typeface="Arial" panose="020B0604020202020204" pitchFamily="34" charset="0"/>
                        </a:rPr>
                        <a:t>país</a:t>
                      </a:r>
                      <a:r>
                        <a:rPr lang="en-US" sz="1500" b="0" i="0" u="none" strike="noStrike" dirty="0">
                          <a:solidFill>
                            <a:srgbClr val="000000"/>
                          </a:solidFill>
                          <a:effectLst/>
                          <a:latin typeface="Arial" panose="020B0604020202020204" pitchFamily="34" charset="0"/>
                        </a:rPr>
                        <a:t>)</a:t>
                      </a:r>
                      <a:endParaRPr lang="en-US" sz="1500" dirty="0">
                        <a:effectLst/>
                      </a:endParaRPr>
                    </a:p>
                  </a:txBody>
                  <a:tcPr marL="55653" marR="55653" marT="55653" marB="5565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ES" sz="1500" b="0" i="0" u="sng" dirty="0">
                          <a:solidFill>
                            <a:srgbClr val="000000"/>
                          </a:solidFill>
                          <a:effectLst/>
                          <a:latin typeface="Arial" panose="020B0604020202020204" pitchFamily="34" charset="0"/>
                        </a:rPr>
                        <a:t>DIFERENCIAS/SEMEJANZAS</a:t>
                      </a:r>
                      <a:endParaRPr lang="es-ES" sz="1500" dirty="0">
                        <a:effectLst/>
                      </a:endParaRPr>
                    </a:p>
                    <a:p>
                      <a:pPr algn="ctr" rtl="0" fontAlgn="t">
                        <a:spcBef>
                          <a:spcPts val="0"/>
                        </a:spcBef>
                        <a:spcAft>
                          <a:spcPts val="0"/>
                        </a:spcAft>
                      </a:pPr>
                      <a:r>
                        <a:rPr lang="es-ES" sz="1500" b="0" i="0" u="none" strike="noStrike" dirty="0">
                          <a:solidFill>
                            <a:srgbClr val="000000"/>
                          </a:solidFill>
                          <a:effectLst/>
                          <a:latin typeface="Arial" panose="020B0604020202020204" pitchFamily="34" charset="0"/>
                        </a:rPr>
                        <a:t>¿Qué tienen o no tienen en común? </a:t>
                      </a:r>
                      <a:endParaRPr lang="es-ES" sz="1500" dirty="0">
                        <a:effectLst/>
                      </a:endParaRPr>
                    </a:p>
                  </a:txBody>
                  <a:tcPr marL="55653" marR="55653" marT="55653" marB="5565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ES" sz="1500" b="0" i="0" u="sng">
                          <a:solidFill>
                            <a:srgbClr val="000000"/>
                          </a:solidFill>
                          <a:effectLst/>
                          <a:latin typeface="Arial" panose="020B0604020202020204" pitchFamily="34" charset="0"/>
                        </a:rPr>
                        <a:t>“Mi país” (EE. UU.)</a:t>
                      </a:r>
                      <a:endParaRPr lang="es-ES" sz="1500">
                        <a:effectLst/>
                      </a:endParaRPr>
                    </a:p>
                    <a:p>
                      <a:pPr algn="ctr" rtl="0" fontAlgn="t">
                        <a:spcBef>
                          <a:spcPts val="0"/>
                        </a:spcBef>
                        <a:spcAft>
                          <a:spcPts val="0"/>
                        </a:spcAft>
                      </a:pPr>
                      <a:r>
                        <a:rPr lang="es-ES" sz="1500" b="0" i="0" u="none" strike="noStrike">
                          <a:solidFill>
                            <a:srgbClr val="000000"/>
                          </a:solidFill>
                          <a:effectLst/>
                          <a:latin typeface="Arial" panose="020B0604020202020204" pitchFamily="34" charset="0"/>
                        </a:rPr>
                        <a:t>(este es el país de origen del estudiante)</a:t>
                      </a:r>
                      <a:endParaRPr lang="es-ES" sz="1500">
                        <a:effectLst/>
                      </a:endParaRPr>
                    </a:p>
                  </a:txBody>
                  <a:tcPr marL="55653" marR="55653" marT="55653" marB="5565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858996">
                <a:tc>
                  <a:txBody>
                    <a:bodyPr/>
                    <a:lstStyle/>
                    <a:p>
                      <a:pPr rtl="0" fontAlgn="base">
                        <a:spcBef>
                          <a:spcPts val="0"/>
                        </a:spcBef>
                        <a:spcAft>
                          <a:spcPts val="0"/>
                        </a:spcAft>
                        <a:buFont typeface="+mj-lt"/>
                        <a:buAutoNum type="arabicPeriod"/>
                      </a:pPr>
                      <a:endParaRPr lang="en-US" sz="1500" b="0" i="0" u="none" strike="noStrike" dirty="0" smtClean="0">
                        <a:solidFill>
                          <a:srgbClr val="000000"/>
                        </a:solidFill>
                        <a:effectLst/>
                        <a:latin typeface="Arial" panose="020B0604020202020204" pitchFamily="34" charset="0"/>
                      </a:endParaRPr>
                    </a:p>
                    <a:p>
                      <a:pPr rtl="0" fontAlgn="base">
                        <a:spcBef>
                          <a:spcPts val="0"/>
                        </a:spcBef>
                        <a:spcAft>
                          <a:spcPts val="0"/>
                        </a:spcAft>
                        <a:buFont typeface="+mj-lt"/>
                        <a:buAutoNum type="arabicPeriod"/>
                      </a:pPr>
                      <a:r>
                        <a:rPr lang="en-US" sz="1500" b="0" i="0" u="none" strike="noStrike" dirty="0" smtClean="0">
                          <a:solidFill>
                            <a:srgbClr val="000000"/>
                          </a:solidFill>
                          <a:effectLst/>
                          <a:latin typeface="Arial" panose="020B0604020202020204" pitchFamily="34" charset="0"/>
                        </a:rPr>
                        <a:t>______________________________</a:t>
                      </a:r>
                    </a:p>
                    <a:p>
                      <a:pPr rtl="0" fontAlgn="base">
                        <a:spcBef>
                          <a:spcPts val="0"/>
                        </a:spcBef>
                        <a:spcAft>
                          <a:spcPts val="0"/>
                        </a:spcAft>
                        <a:buFont typeface="+mj-lt"/>
                        <a:buAutoNum type="arabicPeriod"/>
                      </a:pPr>
                      <a:endParaRPr lang="en-US" sz="1500" b="0" i="0" u="none" strike="noStrike" dirty="0" smtClean="0">
                        <a:solidFill>
                          <a:srgbClr val="000000"/>
                        </a:solidFill>
                        <a:effectLst/>
                        <a:latin typeface="Arial" panose="020B0604020202020204" pitchFamily="34" charset="0"/>
                      </a:endParaRPr>
                    </a:p>
                    <a:p>
                      <a:pPr rtl="0" fontAlgn="base">
                        <a:spcBef>
                          <a:spcPts val="0"/>
                        </a:spcBef>
                        <a:spcAft>
                          <a:spcPts val="0"/>
                        </a:spcAft>
                        <a:buFont typeface="+mj-lt"/>
                        <a:buAutoNum type="arabicPeriod"/>
                      </a:pPr>
                      <a:r>
                        <a:rPr lang="en-US" sz="1500" b="0" i="0" u="none" strike="noStrike" dirty="0" smtClean="0">
                          <a:solidFill>
                            <a:srgbClr val="000000"/>
                          </a:solidFill>
                          <a:effectLst/>
                          <a:latin typeface="Arial" panose="020B0604020202020204" pitchFamily="34" charset="0"/>
                        </a:rPr>
                        <a:t>______________________________</a:t>
                      </a:r>
                    </a:p>
                    <a:p>
                      <a:pPr rtl="0" fontAlgn="base">
                        <a:spcBef>
                          <a:spcPts val="0"/>
                        </a:spcBef>
                        <a:spcAft>
                          <a:spcPts val="0"/>
                        </a:spcAft>
                        <a:buFont typeface="+mj-lt"/>
                        <a:buAutoNum type="arabicPeriod"/>
                      </a:pPr>
                      <a:endParaRPr lang="en-US" sz="1500" b="0" i="0" u="none" strike="noStrike" dirty="0" smtClean="0">
                        <a:solidFill>
                          <a:srgbClr val="000000"/>
                        </a:solidFill>
                        <a:effectLst/>
                        <a:latin typeface="Arial" panose="020B0604020202020204" pitchFamily="34" charset="0"/>
                      </a:endParaRPr>
                    </a:p>
                    <a:p>
                      <a:pPr rtl="0" fontAlgn="base">
                        <a:spcBef>
                          <a:spcPts val="0"/>
                        </a:spcBef>
                        <a:spcAft>
                          <a:spcPts val="0"/>
                        </a:spcAft>
                        <a:buFont typeface="+mj-lt"/>
                        <a:buAutoNum type="arabicPeriod"/>
                      </a:pPr>
                      <a:r>
                        <a:rPr lang="en-US" sz="1500" b="0" i="0" u="none" strike="noStrike" dirty="0" smtClean="0">
                          <a:solidFill>
                            <a:srgbClr val="000000"/>
                          </a:solidFill>
                          <a:effectLst/>
                          <a:latin typeface="Arial" panose="020B0604020202020204" pitchFamily="34" charset="0"/>
                        </a:rPr>
                        <a:t>______________________________</a:t>
                      </a:r>
                    </a:p>
                    <a:p>
                      <a:pPr rtl="0" fontAlgn="base">
                        <a:spcBef>
                          <a:spcPts val="0"/>
                        </a:spcBef>
                        <a:spcAft>
                          <a:spcPts val="0"/>
                        </a:spcAft>
                        <a:buFont typeface="+mj-lt"/>
                        <a:buAutoNum type="arabicPeriod"/>
                      </a:pPr>
                      <a:endParaRPr lang="en-US" sz="1500" b="0" i="0" u="none" strike="noStrike" dirty="0" smtClean="0">
                        <a:solidFill>
                          <a:srgbClr val="000000"/>
                        </a:solidFill>
                        <a:effectLst/>
                        <a:latin typeface="Arial" panose="020B0604020202020204" pitchFamily="34" charset="0"/>
                      </a:endParaRPr>
                    </a:p>
                    <a:p>
                      <a:pPr rtl="0" fontAlgn="base">
                        <a:spcBef>
                          <a:spcPts val="0"/>
                        </a:spcBef>
                        <a:spcAft>
                          <a:spcPts val="0"/>
                        </a:spcAft>
                        <a:buFont typeface="+mj-lt"/>
                        <a:buAutoNum type="arabicPeriod"/>
                      </a:pPr>
                      <a:r>
                        <a:rPr lang="en-US" sz="1500" b="0" i="0" u="none" strike="noStrike" dirty="0" smtClean="0">
                          <a:solidFill>
                            <a:srgbClr val="000000"/>
                          </a:solidFill>
                          <a:effectLst/>
                          <a:latin typeface="Arial" panose="020B0604020202020204" pitchFamily="34" charset="0"/>
                        </a:rPr>
                        <a:t>______________________________</a:t>
                      </a:r>
                      <a:endParaRPr lang="en-US" sz="1500" b="0" i="0" u="none" strike="noStrike" dirty="0">
                        <a:solidFill>
                          <a:srgbClr val="000000"/>
                        </a:solidFill>
                        <a:effectLst/>
                        <a:latin typeface="Arial" panose="020B0604020202020204" pitchFamily="34" charset="0"/>
                      </a:endParaRPr>
                    </a:p>
                  </a:txBody>
                  <a:tcPr marL="55653" marR="55653" marT="55653" marB="5565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base">
                        <a:spcBef>
                          <a:spcPts val="0"/>
                        </a:spcBef>
                        <a:spcAft>
                          <a:spcPts val="0"/>
                        </a:spcAft>
                        <a:buFont typeface="+mj-lt"/>
                        <a:buAutoNum type="arabicPeriod"/>
                      </a:pPr>
                      <a:endParaRPr lang="en-US" sz="1500" b="0" i="0" u="none" strike="noStrike" dirty="0" smtClean="0">
                        <a:solidFill>
                          <a:srgbClr val="000000"/>
                        </a:solidFill>
                        <a:effectLst/>
                        <a:latin typeface="Arial" panose="020B0604020202020204" pitchFamily="34" charset="0"/>
                      </a:endParaRPr>
                    </a:p>
                    <a:p>
                      <a:pPr rtl="0" fontAlgn="base">
                        <a:spcBef>
                          <a:spcPts val="0"/>
                        </a:spcBef>
                        <a:spcAft>
                          <a:spcPts val="0"/>
                        </a:spcAft>
                        <a:buFont typeface="+mj-lt"/>
                        <a:buAutoNum type="arabicPeriod"/>
                      </a:pPr>
                      <a:r>
                        <a:rPr lang="en-US" sz="1500" b="0" i="0" u="none" strike="noStrike" dirty="0" smtClean="0">
                          <a:solidFill>
                            <a:srgbClr val="000000"/>
                          </a:solidFill>
                          <a:effectLst/>
                          <a:latin typeface="Arial" panose="020B0604020202020204" pitchFamily="34" charset="0"/>
                        </a:rPr>
                        <a:t>______________________________</a:t>
                      </a:r>
                    </a:p>
                    <a:p>
                      <a:pPr rtl="0" fontAlgn="base">
                        <a:spcBef>
                          <a:spcPts val="0"/>
                        </a:spcBef>
                        <a:spcAft>
                          <a:spcPts val="0"/>
                        </a:spcAft>
                        <a:buFont typeface="+mj-lt"/>
                        <a:buAutoNum type="arabicPeriod"/>
                      </a:pPr>
                      <a:endParaRPr lang="en-US" sz="1500" b="0" i="0" u="none" strike="noStrike" dirty="0" smtClean="0">
                        <a:solidFill>
                          <a:srgbClr val="000000"/>
                        </a:solidFill>
                        <a:effectLst/>
                        <a:latin typeface="Arial" panose="020B0604020202020204" pitchFamily="34" charset="0"/>
                      </a:endParaRPr>
                    </a:p>
                    <a:p>
                      <a:pPr rtl="0" fontAlgn="base">
                        <a:spcBef>
                          <a:spcPts val="0"/>
                        </a:spcBef>
                        <a:spcAft>
                          <a:spcPts val="0"/>
                        </a:spcAft>
                        <a:buFont typeface="+mj-lt"/>
                        <a:buAutoNum type="arabicPeriod"/>
                      </a:pPr>
                      <a:r>
                        <a:rPr lang="en-US" sz="1500" b="0" i="0" u="none" strike="noStrike" dirty="0" smtClean="0">
                          <a:solidFill>
                            <a:srgbClr val="000000"/>
                          </a:solidFill>
                          <a:effectLst/>
                          <a:latin typeface="Arial" panose="020B0604020202020204" pitchFamily="34" charset="0"/>
                        </a:rPr>
                        <a:t>______________________________</a:t>
                      </a:r>
                    </a:p>
                    <a:p>
                      <a:pPr rtl="0" fontAlgn="base">
                        <a:spcBef>
                          <a:spcPts val="0"/>
                        </a:spcBef>
                        <a:spcAft>
                          <a:spcPts val="0"/>
                        </a:spcAft>
                        <a:buFont typeface="+mj-lt"/>
                        <a:buAutoNum type="arabicPeriod"/>
                      </a:pPr>
                      <a:endParaRPr lang="en-US" sz="1500" b="0" i="0" u="none" strike="noStrike" dirty="0" smtClean="0">
                        <a:solidFill>
                          <a:srgbClr val="000000"/>
                        </a:solidFill>
                        <a:effectLst/>
                        <a:latin typeface="Arial" panose="020B0604020202020204" pitchFamily="34" charset="0"/>
                      </a:endParaRPr>
                    </a:p>
                    <a:p>
                      <a:pPr rtl="0" fontAlgn="base">
                        <a:spcBef>
                          <a:spcPts val="0"/>
                        </a:spcBef>
                        <a:spcAft>
                          <a:spcPts val="0"/>
                        </a:spcAft>
                        <a:buFont typeface="+mj-lt"/>
                        <a:buAutoNum type="arabicPeriod"/>
                      </a:pPr>
                      <a:r>
                        <a:rPr lang="en-US" sz="1500" b="0" i="0" u="none" strike="noStrike" dirty="0" smtClean="0">
                          <a:solidFill>
                            <a:srgbClr val="000000"/>
                          </a:solidFill>
                          <a:effectLst/>
                          <a:latin typeface="Arial" panose="020B0604020202020204" pitchFamily="34" charset="0"/>
                        </a:rPr>
                        <a:t>______________________________</a:t>
                      </a:r>
                    </a:p>
                    <a:p>
                      <a:pPr rtl="0" fontAlgn="base">
                        <a:spcBef>
                          <a:spcPts val="0"/>
                        </a:spcBef>
                        <a:spcAft>
                          <a:spcPts val="0"/>
                        </a:spcAft>
                        <a:buFont typeface="+mj-lt"/>
                        <a:buAutoNum type="arabicPeriod"/>
                      </a:pPr>
                      <a:endParaRPr lang="en-US" sz="1500" b="0" i="0" u="none" strike="noStrike" dirty="0" smtClean="0">
                        <a:solidFill>
                          <a:srgbClr val="000000"/>
                        </a:solidFill>
                        <a:effectLst/>
                        <a:latin typeface="Arial" panose="020B0604020202020204" pitchFamily="34" charset="0"/>
                      </a:endParaRPr>
                    </a:p>
                    <a:p>
                      <a:pPr rtl="0" fontAlgn="base">
                        <a:spcBef>
                          <a:spcPts val="0"/>
                        </a:spcBef>
                        <a:spcAft>
                          <a:spcPts val="0"/>
                        </a:spcAft>
                        <a:buFont typeface="+mj-lt"/>
                        <a:buAutoNum type="arabicPeriod"/>
                      </a:pPr>
                      <a:r>
                        <a:rPr lang="en-US" sz="1500" b="0" i="0" u="none" strike="noStrike" dirty="0" smtClean="0">
                          <a:solidFill>
                            <a:srgbClr val="000000"/>
                          </a:solidFill>
                          <a:effectLst/>
                          <a:latin typeface="Arial" panose="020B0604020202020204" pitchFamily="34" charset="0"/>
                        </a:rPr>
                        <a:t>______________________________</a:t>
                      </a:r>
                      <a:endParaRPr lang="en-US" sz="1500" b="0" i="0" u="none" strike="noStrike" dirty="0">
                        <a:solidFill>
                          <a:srgbClr val="000000"/>
                        </a:solidFill>
                        <a:effectLst/>
                        <a:latin typeface="Arial" panose="020B0604020202020204" pitchFamily="34" charset="0"/>
                      </a:endParaRPr>
                    </a:p>
                  </a:txBody>
                  <a:tcPr marL="55653" marR="55653" marT="55653" marB="5565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base">
                        <a:spcBef>
                          <a:spcPts val="0"/>
                        </a:spcBef>
                        <a:spcAft>
                          <a:spcPts val="0"/>
                        </a:spcAft>
                        <a:buFont typeface="+mj-lt"/>
                        <a:buAutoNum type="arabicPeriod"/>
                      </a:pPr>
                      <a:endParaRPr lang="en-US" sz="1500" b="0" i="0" u="none" strike="noStrike" dirty="0" smtClean="0">
                        <a:solidFill>
                          <a:srgbClr val="000000"/>
                        </a:solidFill>
                        <a:effectLst/>
                        <a:latin typeface="Arial" panose="020B0604020202020204" pitchFamily="34" charset="0"/>
                      </a:endParaRPr>
                    </a:p>
                    <a:p>
                      <a:pPr rtl="0" fontAlgn="base">
                        <a:spcBef>
                          <a:spcPts val="0"/>
                        </a:spcBef>
                        <a:spcAft>
                          <a:spcPts val="0"/>
                        </a:spcAft>
                        <a:buFont typeface="+mj-lt"/>
                        <a:buAutoNum type="arabicPeriod"/>
                      </a:pPr>
                      <a:r>
                        <a:rPr lang="en-US" sz="1500" b="0" i="0" u="none" strike="noStrike" dirty="0" smtClean="0">
                          <a:solidFill>
                            <a:srgbClr val="000000"/>
                          </a:solidFill>
                          <a:effectLst/>
                          <a:latin typeface="Arial" panose="020B0604020202020204" pitchFamily="34" charset="0"/>
                        </a:rPr>
                        <a:t>______________________________</a:t>
                      </a:r>
                      <a:endParaRPr lang="en-US" sz="1500" b="0" i="0" u="none" strike="noStrike" dirty="0">
                        <a:solidFill>
                          <a:srgbClr val="000000"/>
                        </a:solidFill>
                        <a:effectLst/>
                        <a:latin typeface="Arial" panose="020B0604020202020204" pitchFamily="34" charset="0"/>
                      </a:endParaRPr>
                    </a:p>
                    <a:p>
                      <a:pPr rtl="0" fontAlgn="base">
                        <a:spcBef>
                          <a:spcPts val="0"/>
                        </a:spcBef>
                        <a:spcAft>
                          <a:spcPts val="0"/>
                        </a:spcAft>
                        <a:buFont typeface="+mj-lt"/>
                        <a:buAutoNum type="arabicPeriod"/>
                      </a:pPr>
                      <a:endParaRPr lang="en-US" sz="1500" b="0" i="0" u="none" strike="noStrike" dirty="0" smtClean="0">
                        <a:solidFill>
                          <a:srgbClr val="000000"/>
                        </a:solidFill>
                        <a:effectLst/>
                        <a:latin typeface="Arial" panose="020B0604020202020204" pitchFamily="34" charset="0"/>
                      </a:endParaRPr>
                    </a:p>
                    <a:p>
                      <a:pPr rtl="0" fontAlgn="base">
                        <a:spcBef>
                          <a:spcPts val="0"/>
                        </a:spcBef>
                        <a:spcAft>
                          <a:spcPts val="0"/>
                        </a:spcAft>
                        <a:buFont typeface="+mj-lt"/>
                        <a:buAutoNum type="arabicPeriod"/>
                      </a:pPr>
                      <a:r>
                        <a:rPr lang="en-US" sz="1500" b="0" i="0" u="none" strike="noStrike" dirty="0" smtClean="0">
                          <a:solidFill>
                            <a:srgbClr val="000000"/>
                          </a:solidFill>
                          <a:effectLst/>
                          <a:latin typeface="Arial" panose="020B0604020202020204" pitchFamily="34" charset="0"/>
                        </a:rPr>
                        <a:t>______________________________</a:t>
                      </a:r>
                    </a:p>
                    <a:p>
                      <a:pPr rtl="0" fontAlgn="base">
                        <a:spcBef>
                          <a:spcPts val="0"/>
                        </a:spcBef>
                        <a:spcAft>
                          <a:spcPts val="0"/>
                        </a:spcAft>
                        <a:buFont typeface="+mj-lt"/>
                        <a:buAutoNum type="arabicPeriod"/>
                      </a:pPr>
                      <a:endParaRPr lang="en-US" sz="1500" b="0" i="0" u="none" strike="noStrike" dirty="0" smtClean="0">
                        <a:solidFill>
                          <a:srgbClr val="000000"/>
                        </a:solidFill>
                        <a:effectLst/>
                        <a:latin typeface="Arial" panose="020B0604020202020204" pitchFamily="34" charset="0"/>
                      </a:endParaRPr>
                    </a:p>
                    <a:p>
                      <a:pPr rtl="0" fontAlgn="base">
                        <a:spcBef>
                          <a:spcPts val="0"/>
                        </a:spcBef>
                        <a:spcAft>
                          <a:spcPts val="0"/>
                        </a:spcAft>
                        <a:buFont typeface="+mj-lt"/>
                        <a:buAutoNum type="arabicPeriod"/>
                      </a:pPr>
                      <a:r>
                        <a:rPr lang="en-US" sz="1500" b="0" i="0" u="none" strike="noStrike" dirty="0" smtClean="0">
                          <a:solidFill>
                            <a:srgbClr val="000000"/>
                          </a:solidFill>
                          <a:effectLst/>
                          <a:latin typeface="Arial" panose="020B0604020202020204" pitchFamily="34" charset="0"/>
                        </a:rPr>
                        <a:t>______________________________</a:t>
                      </a:r>
                    </a:p>
                    <a:p>
                      <a:pPr rtl="0" fontAlgn="base">
                        <a:spcBef>
                          <a:spcPts val="0"/>
                        </a:spcBef>
                        <a:spcAft>
                          <a:spcPts val="0"/>
                        </a:spcAft>
                        <a:buFont typeface="+mj-lt"/>
                        <a:buAutoNum type="arabicPeriod"/>
                      </a:pPr>
                      <a:endParaRPr lang="en-US" sz="1500" b="0" i="0" u="none" strike="noStrike" dirty="0" smtClean="0">
                        <a:solidFill>
                          <a:srgbClr val="000000"/>
                        </a:solidFill>
                        <a:effectLst/>
                        <a:latin typeface="Arial" panose="020B0604020202020204" pitchFamily="34" charset="0"/>
                      </a:endParaRPr>
                    </a:p>
                    <a:p>
                      <a:pPr rtl="0" fontAlgn="base">
                        <a:spcBef>
                          <a:spcPts val="0"/>
                        </a:spcBef>
                        <a:spcAft>
                          <a:spcPts val="0"/>
                        </a:spcAft>
                        <a:buFont typeface="+mj-lt"/>
                        <a:buAutoNum type="arabicPeriod"/>
                      </a:pPr>
                      <a:r>
                        <a:rPr lang="en-US" sz="1500" b="0" i="0" u="none" strike="noStrike" dirty="0" smtClean="0">
                          <a:solidFill>
                            <a:srgbClr val="000000"/>
                          </a:solidFill>
                          <a:effectLst/>
                          <a:latin typeface="Arial" panose="020B0604020202020204" pitchFamily="34" charset="0"/>
                        </a:rPr>
                        <a:t>______________________________</a:t>
                      </a:r>
                    </a:p>
                    <a:p>
                      <a:pPr rtl="0" fontAlgn="base">
                        <a:spcBef>
                          <a:spcPts val="0"/>
                        </a:spcBef>
                        <a:spcAft>
                          <a:spcPts val="0"/>
                        </a:spcAft>
                        <a:buFont typeface="+mj-lt"/>
                        <a:buAutoNum type="arabicPeriod"/>
                      </a:pPr>
                      <a:endParaRPr lang="en-US" sz="1500" b="0" i="0" u="none" strike="noStrike" dirty="0" smtClean="0">
                        <a:solidFill>
                          <a:srgbClr val="000000"/>
                        </a:solidFill>
                        <a:effectLst/>
                        <a:latin typeface="Arial" panose="020B0604020202020204" pitchFamily="34" charset="0"/>
                      </a:endParaRPr>
                    </a:p>
                    <a:p>
                      <a:pPr rtl="0" fontAlgn="base">
                        <a:spcBef>
                          <a:spcPts val="0"/>
                        </a:spcBef>
                        <a:spcAft>
                          <a:spcPts val="0"/>
                        </a:spcAft>
                        <a:buFont typeface="+mj-lt"/>
                        <a:buNone/>
                      </a:pPr>
                      <a:endParaRPr lang="en-US" sz="1500" b="0" i="0" u="none" strike="noStrike" dirty="0">
                        <a:solidFill>
                          <a:srgbClr val="000000"/>
                        </a:solidFill>
                        <a:effectLst/>
                        <a:latin typeface="Arial" panose="020B0604020202020204" pitchFamily="34" charset="0"/>
                      </a:endParaRPr>
                    </a:p>
                  </a:txBody>
                  <a:tcPr marL="55653" marR="55653" marT="55653" marB="5565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8" name="Rectangle 2"/>
          <p:cNvSpPr>
            <a:spLocks noChangeArrowheads="1"/>
          </p:cNvSpPr>
          <p:nvPr/>
        </p:nvSpPr>
        <p:spPr bwMode="auto">
          <a:xfrm>
            <a:off x="-998390" y="2737261"/>
            <a:ext cx="2385764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29240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Para guiar a los estudiantes con las comparaciones culturales</a:t>
            </a:r>
            <a:endParaRPr lang="en-US" dirty="0"/>
          </a:p>
        </p:txBody>
      </p:sp>
      <p:sp>
        <p:nvSpPr>
          <p:cNvPr id="3" name="Content Placeholder 2"/>
          <p:cNvSpPr>
            <a:spLocks noGrp="1"/>
          </p:cNvSpPr>
          <p:nvPr>
            <p:ph idx="1"/>
          </p:nvPr>
        </p:nvSpPr>
        <p:spPr/>
        <p:txBody>
          <a:bodyPr/>
          <a:lstStyle/>
          <a:p>
            <a:r>
              <a:rPr lang="es-MX" dirty="0" smtClean="0">
                <a:hlinkClick r:id="rId2"/>
              </a:rPr>
              <a:t>Expresiones que facilitan la comunicación</a:t>
            </a:r>
            <a:endParaRPr lang="es-MX" dirty="0" smtClean="0"/>
          </a:p>
          <a:p>
            <a:r>
              <a:rPr lang="es-MX" dirty="0" smtClean="0">
                <a:hlinkClick r:id="rId3"/>
              </a:rPr>
              <a:t>Expresiones para la conversación</a:t>
            </a:r>
            <a:endParaRPr lang="es-MX" dirty="0" smtClean="0"/>
          </a:p>
          <a:p>
            <a:endParaRPr lang="es-MX" dirty="0" smtClean="0"/>
          </a:p>
          <a:p>
            <a:endParaRPr lang="en-US" dirty="0"/>
          </a:p>
        </p:txBody>
      </p:sp>
    </p:spTree>
    <p:extLst>
      <p:ext uri="{BB962C8B-B14F-4D97-AF65-F5344CB8AC3E}">
        <p14:creationId xmlns:p14="http://schemas.microsoft.com/office/powerpoint/2010/main" val="3036687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t>
            </a:r>
            <a:r>
              <a:rPr lang="en-US" dirty="0" smtClean="0"/>
              <a:t>orizontal Alignment</a:t>
            </a:r>
            <a:endParaRPr lang="en-US" dirty="0"/>
          </a:p>
        </p:txBody>
      </p:sp>
      <p:sp>
        <p:nvSpPr>
          <p:cNvPr id="3" name="Content Placeholder 2"/>
          <p:cNvSpPr>
            <a:spLocks noGrp="1"/>
          </p:cNvSpPr>
          <p:nvPr>
            <p:ph idx="1"/>
          </p:nvPr>
        </p:nvSpPr>
        <p:spPr>
          <a:xfrm>
            <a:off x="2589212" y="1747233"/>
            <a:ext cx="8915400" cy="4730839"/>
          </a:xfrm>
        </p:spPr>
        <p:txBody>
          <a:bodyPr>
            <a:normAutofit/>
          </a:bodyPr>
          <a:lstStyle/>
          <a:p>
            <a:pPr marL="0" indent="0">
              <a:buNone/>
            </a:pPr>
            <a:r>
              <a:rPr lang="en-US" sz="2400" dirty="0"/>
              <a:t>B</a:t>
            </a:r>
            <a:r>
              <a:rPr lang="en-US" sz="2400" dirty="0" smtClean="0"/>
              <a:t>ackwards </a:t>
            </a:r>
            <a:r>
              <a:rPr lang="en-US" sz="2400" dirty="0"/>
              <a:t>design </a:t>
            </a:r>
            <a:r>
              <a:rPr lang="en-US" sz="2400" dirty="0" smtClean="0"/>
              <a:t>planning</a:t>
            </a:r>
          </a:p>
          <a:p>
            <a:r>
              <a:rPr lang="en-US" sz="2400" b="1" u="sng" dirty="0" smtClean="0"/>
              <a:t>year/semester</a:t>
            </a:r>
            <a:r>
              <a:rPr lang="en-US" sz="2400" dirty="0"/>
              <a:t>:</a:t>
            </a:r>
            <a:r>
              <a:rPr lang="en-US" sz="2400" dirty="0" smtClean="0"/>
              <a:t> </a:t>
            </a:r>
            <a:r>
              <a:rPr lang="en-US" sz="2400" dirty="0" err="1"/>
              <a:t>temas</a:t>
            </a:r>
            <a:r>
              <a:rPr lang="en-US" sz="2400" dirty="0"/>
              <a:t> (how many weeks per </a:t>
            </a:r>
            <a:r>
              <a:rPr lang="en-US" sz="2400" dirty="0" err="1"/>
              <a:t>tema</a:t>
            </a:r>
            <a:r>
              <a:rPr lang="en-US" sz="2400" dirty="0"/>
              <a:t>- </a:t>
            </a:r>
            <a:r>
              <a:rPr lang="en-US" sz="2400" dirty="0" err="1"/>
              <a:t>identidades</a:t>
            </a:r>
            <a:r>
              <a:rPr lang="en-US" sz="2400" dirty="0"/>
              <a:t> </a:t>
            </a:r>
            <a:r>
              <a:rPr lang="en-US" sz="2400" dirty="0" err="1"/>
              <a:t>personales</a:t>
            </a:r>
            <a:r>
              <a:rPr lang="en-US" sz="2400" dirty="0"/>
              <a:t> y </a:t>
            </a:r>
            <a:r>
              <a:rPr lang="en-US" sz="2400" dirty="0" err="1"/>
              <a:t>públicas</a:t>
            </a:r>
            <a:r>
              <a:rPr lang="en-US" sz="2400" dirty="0"/>
              <a:t>, </a:t>
            </a:r>
            <a:r>
              <a:rPr lang="en-US" sz="2400" dirty="0" err="1"/>
              <a:t>belleza</a:t>
            </a:r>
            <a:r>
              <a:rPr lang="en-US" sz="2400" dirty="0"/>
              <a:t> y </a:t>
            </a:r>
            <a:r>
              <a:rPr lang="en-US" sz="2400" dirty="0" err="1"/>
              <a:t>estética</a:t>
            </a:r>
            <a:r>
              <a:rPr lang="en-US" sz="2400" dirty="0"/>
              <a:t>, </a:t>
            </a:r>
            <a:r>
              <a:rPr lang="en-US" sz="2400" dirty="0" err="1"/>
              <a:t>familias</a:t>
            </a:r>
            <a:r>
              <a:rPr lang="en-US" sz="2400" dirty="0"/>
              <a:t> y </a:t>
            </a:r>
            <a:r>
              <a:rPr lang="en-US" sz="2400" dirty="0" err="1"/>
              <a:t>comunidades</a:t>
            </a:r>
            <a:r>
              <a:rPr lang="en-US" sz="2400" dirty="0"/>
              <a:t>, </a:t>
            </a:r>
            <a:r>
              <a:rPr lang="en-US" sz="2400" dirty="0" err="1"/>
              <a:t>ciencia</a:t>
            </a:r>
            <a:r>
              <a:rPr lang="en-US" sz="2400" dirty="0"/>
              <a:t> y </a:t>
            </a:r>
            <a:r>
              <a:rPr lang="en-US" sz="2400" dirty="0" err="1"/>
              <a:t>tecnología</a:t>
            </a:r>
            <a:r>
              <a:rPr lang="en-US" sz="2400" dirty="0"/>
              <a:t>, la </a:t>
            </a:r>
            <a:r>
              <a:rPr lang="en-US" sz="2400" dirty="0" err="1"/>
              <a:t>vida</a:t>
            </a:r>
            <a:r>
              <a:rPr lang="en-US" sz="2400" dirty="0"/>
              <a:t> </a:t>
            </a:r>
            <a:r>
              <a:rPr lang="en-US" sz="2400" dirty="0" err="1"/>
              <a:t>contemporánea</a:t>
            </a:r>
            <a:r>
              <a:rPr lang="en-US" sz="2400" dirty="0"/>
              <a:t>, </a:t>
            </a:r>
            <a:r>
              <a:rPr lang="en-US" sz="2400" dirty="0" err="1"/>
              <a:t>los</a:t>
            </a:r>
            <a:r>
              <a:rPr lang="en-US" sz="2400" dirty="0"/>
              <a:t> </a:t>
            </a:r>
            <a:r>
              <a:rPr lang="en-US" sz="2400" dirty="0" err="1"/>
              <a:t>desafíos</a:t>
            </a:r>
            <a:r>
              <a:rPr lang="en-US" sz="2400" dirty="0"/>
              <a:t> </a:t>
            </a:r>
            <a:r>
              <a:rPr lang="en-US" sz="2400" dirty="0" err="1" smtClean="0"/>
              <a:t>mundiales</a:t>
            </a:r>
            <a:r>
              <a:rPr lang="en-US" sz="2400" dirty="0" smtClean="0"/>
              <a:t>)</a:t>
            </a:r>
          </a:p>
          <a:p>
            <a:r>
              <a:rPr lang="en-US" sz="2400" b="1" u="sng" dirty="0" smtClean="0"/>
              <a:t>weekly planning</a:t>
            </a:r>
            <a:r>
              <a:rPr lang="en-US" sz="2400" dirty="0" smtClean="0"/>
              <a:t>: </a:t>
            </a:r>
            <a:r>
              <a:rPr lang="en-US" sz="2400" dirty="0"/>
              <a:t>(lunes: reading/</a:t>
            </a:r>
            <a:r>
              <a:rPr lang="en-US" sz="2400" dirty="0" err="1"/>
              <a:t>mult</a:t>
            </a:r>
            <a:r>
              <a:rPr lang="en-US" sz="2400" dirty="0"/>
              <a:t> choice, </a:t>
            </a:r>
            <a:r>
              <a:rPr lang="en-US" sz="2400" dirty="0" err="1"/>
              <a:t>martes</a:t>
            </a:r>
            <a:r>
              <a:rPr lang="en-US" sz="2400" dirty="0"/>
              <a:t>: listening, </a:t>
            </a:r>
            <a:r>
              <a:rPr lang="en-US" sz="2400" dirty="0" err="1"/>
              <a:t>miercoles</a:t>
            </a:r>
            <a:r>
              <a:rPr lang="en-US" sz="2400" dirty="0"/>
              <a:t>: reading/listening, </a:t>
            </a:r>
            <a:r>
              <a:rPr lang="en-US" sz="2400" dirty="0" err="1"/>
              <a:t>jueves</a:t>
            </a:r>
            <a:r>
              <a:rPr lang="en-US" sz="2400" dirty="0"/>
              <a:t>: writing, </a:t>
            </a:r>
            <a:r>
              <a:rPr lang="en-US" sz="2400" dirty="0" err="1"/>
              <a:t>viernes</a:t>
            </a:r>
            <a:r>
              <a:rPr lang="en-US" sz="2400" dirty="0"/>
              <a:t>: </a:t>
            </a:r>
            <a:r>
              <a:rPr lang="en-US" sz="2400" dirty="0" smtClean="0"/>
              <a:t>speaking)</a:t>
            </a:r>
          </a:p>
          <a:p>
            <a:r>
              <a:rPr lang="en-US" sz="2400" b="1" u="sng" dirty="0" smtClean="0"/>
              <a:t>daily instruction</a:t>
            </a:r>
            <a:r>
              <a:rPr lang="en-US" sz="2400" dirty="0" smtClean="0"/>
              <a:t>: </a:t>
            </a:r>
            <a:r>
              <a:rPr lang="en-US" sz="2400" dirty="0"/>
              <a:t>(after daily warm-up, we strongly suggest you try to incorporate reading/listening/writing/speaking using the 4 Cs) </a:t>
            </a:r>
          </a:p>
        </p:txBody>
      </p:sp>
    </p:spTree>
    <p:extLst>
      <p:ext uri="{BB962C8B-B14F-4D97-AF65-F5344CB8AC3E}">
        <p14:creationId xmlns:p14="http://schemas.microsoft.com/office/powerpoint/2010/main" val="1426463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63502"/>
            <a:ext cx="8911687" cy="1280890"/>
          </a:xfrm>
        </p:spPr>
        <p:txBody>
          <a:bodyPr/>
          <a:lstStyle/>
          <a:p>
            <a:r>
              <a:rPr lang="en-US" dirty="0"/>
              <a:t>Vertical Alignment</a:t>
            </a:r>
          </a:p>
        </p:txBody>
      </p:sp>
      <p:sp>
        <p:nvSpPr>
          <p:cNvPr id="3" name="Content Placeholder 2"/>
          <p:cNvSpPr>
            <a:spLocks noGrp="1"/>
          </p:cNvSpPr>
          <p:nvPr>
            <p:ph idx="1"/>
          </p:nvPr>
        </p:nvSpPr>
        <p:spPr>
          <a:xfrm>
            <a:off x="2589212" y="1017431"/>
            <a:ext cx="8915400" cy="5422006"/>
          </a:xfrm>
        </p:spPr>
        <p:txBody>
          <a:bodyPr>
            <a:noAutofit/>
          </a:bodyPr>
          <a:lstStyle/>
          <a:p>
            <a:r>
              <a:rPr lang="en-US" sz="2400" dirty="0"/>
              <a:t>I</a:t>
            </a:r>
            <a:r>
              <a:rPr lang="en-US" sz="2400" dirty="0" smtClean="0"/>
              <a:t>ncorporate </a:t>
            </a:r>
            <a:r>
              <a:rPr lang="en-US" sz="2400" dirty="0"/>
              <a:t>all Spanish teachers of all levels in a conversation about Top/Down instruction. </a:t>
            </a:r>
            <a:endParaRPr lang="en-US" sz="2400" dirty="0" smtClean="0"/>
          </a:p>
          <a:p>
            <a:r>
              <a:rPr lang="en-US" sz="2400" dirty="0" smtClean="0"/>
              <a:t>Start </a:t>
            </a:r>
            <a:r>
              <a:rPr lang="en-US" sz="2400" dirty="0"/>
              <a:t>with AP - what you need the students to be able to do and how you are going to get them there (</a:t>
            </a:r>
            <a:r>
              <a:rPr lang="en-US" sz="2400" dirty="0" err="1"/>
              <a:t>ie</a:t>
            </a:r>
            <a:r>
              <a:rPr lang="en-US" sz="2400" dirty="0"/>
              <a:t> - what do they need to be able to do in each previous level</a:t>
            </a:r>
            <a:r>
              <a:rPr lang="en-US" sz="2400" dirty="0" smtClean="0"/>
              <a:t>).</a:t>
            </a:r>
          </a:p>
          <a:p>
            <a:r>
              <a:rPr lang="en-US" sz="2400" dirty="0" smtClean="0"/>
              <a:t> </a:t>
            </a:r>
            <a:r>
              <a:rPr lang="en-US" sz="2400" dirty="0"/>
              <a:t>AP teacher should suggest activities for other level teachers to incorporate into their lesson plans to prepare students to be able to communicate in the target language. </a:t>
            </a:r>
            <a:endParaRPr lang="en-US" sz="2400" dirty="0" smtClean="0"/>
          </a:p>
          <a:p>
            <a:r>
              <a:rPr lang="en-US" sz="2400" dirty="0" smtClean="0"/>
              <a:t>Discuss </a:t>
            </a:r>
            <a:r>
              <a:rPr lang="en-US" sz="2400" dirty="0"/>
              <a:t>culture aspects and compare to US, email writing with peers, conversations, role play, what does your school do in each level to prepare students so that they can be successful in the higher levels.  </a:t>
            </a:r>
          </a:p>
        </p:txBody>
      </p:sp>
    </p:spTree>
    <p:extLst>
      <p:ext uri="{BB962C8B-B14F-4D97-AF65-F5344CB8AC3E}">
        <p14:creationId xmlns:p14="http://schemas.microsoft.com/office/powerpoint/2010/main" val="1241144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268</TotalTime>
  <Words>702</Words>
  <Application>Microsoft Office PowerPoint</Application>
  <PresentationFormat>Widescreen</PresentationFormat>
  <Paragraphs>99</Paragraphs>
  <Slides>16</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Wisp</vt:lpstr>
      <vt:lpstr>AP Spanish Language and Culture: Focus on the 4C’s! </vt:lpstr>
      <vt:lpstr>PowerPoint Presentation</vt:lpstr>
      <vt:lpstr>The 4 C’s!</vt:lpstr>
      <vt:lpstr>PowerPoint Presentation</vt:lpstr>
      <vt:lpstr>Comparación cultural (speaking) </vt:lpstr>
      <vt:lpstr>Cultural Comparison Graphic Organizer</vt:lpstr>
      <vt:lpstr>Para guiar a los estudiantes con las comparaciones culturales</vt:lpstr>
      <vt:lpstr>Horizontal Alignment</vt:lpstr>
      <vt:lpstr>Vertical Alignment</vt:lpstr>
      <vt:lpstr>Cultura Viva (listening)</vt:lpstr>
      <vt:lpstr>Situaciones (speaking)</vt:lpstr>
      <vt:lpstr>E-mail Reply (formal writing)</vt:lpstr>
      <vt:lpstr>¡Qué difícil es hablar el español! </vt:lpstr>
      <vt:lpstr>Sample Product (Lesson and/or Unit) </vt:lpstr>
      <vt:lpstr>Anuncios y otras cositas</vt:lpstr>
      <vt:lpstr>Videos (para explorar…)</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Spanish Language and Culture: Focus on the 4C’s!</dc:title>
  <dc:creator>lsalazar</dc:creator>
  <cp:lastModifiedBy>dhawley</cp:lastModifiedBy>
  <cp:revision>34</cp:revision>
  <dcterms:created xsi:type="dcterms:W3CDTF">2015-11-04T02:01:38Z</dcterms:created>
  <dcterms:modified xsi:type="dcterms:W3CDTF">2016-01-04T19:23:13Z</dcterms:modified>
</cp:coreProperties>
</file>