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9" r:id="rId13"/>
    <p:sldId id="270"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1/4/2016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1/4/2016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venscroft.org/" TargetMode="External"/><Relationship Id="rId2" Type="http://schemas.openxmlformats.org/officeDocument/2006/relationships/hyperlink" Target="http://www.heritagehs.wcpss.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APSLC_Unit_Organizer.doc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el_bienestar_social.docx"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pi.state.nc.us/docs/acre/standards/new-standards/foreign-language/world-language.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hyperlink" Target="https://www.thisislanguag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definicion.de/bienestar-soci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43191063" TargetMode="External"/><Relationship Id="rId2" Type="http://schemas.openxmlformats.org/officeDocument/2006/relationships/hyperlink" Target="http://www.imdb.com/title/tt1422032/" TargetMode="External"/><Relationship Id="rId1" Type="http://schemas.openxmlformats.org/officeDocument/2006/relationships/slideLayout" Target="../slideLayouts/slideLayout2.xml"/><Relationship Id="rId6" Type="http://schemas.openxmlformats.org/officeDocument/2006/relationships/hyperlink" Target="http://cineparaleer.com/archivo/item/892-tambien-la-lluvia" TargetMode="External"/><Relationship Id="rId5" Type="http://schemas.openxmlformats.org/officeDocument/2006/relationships/hyperlink" Target="tambien%20la%20lluvia_study%20guide.docx" TargetMode="External"/><Relationship Id="rId4" Type="http://schemas.openxmlformats.org/officeDocument/2006/relationships/hyperlink" Target="http://www.cinefox.cc/ver2850/tambien-la-lluvia_pelicula-completa.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icsw.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 Spanish Language and Culture: Focus on the 4C’s! </a:t>
            </a:r>
          </a:p>
        </p:txBody>
      </p:sp>
      <p:sp>
        <p:nvSpPr>
          <p:cNvPr id="3" name="Subtitle 2"/>
          <p:cNvSpPr>
            <a:spLocks noGrp="1"/>
          </p:cNvSpPr>
          <p:nvPr>
            <p:ph type="subTitle" idx="1"/>
          </p:nvPr>
        </p:nvSpPr>
        <p:spPr>
          <a:xfrm>
            <a:off x="1876424" y="3602038"/>
            <a:ext cx="9585773" cy="1655762"/>
          </a:xfrm>
        </p:spPr>
        <p:txBody>
          <a:bodyPr/>
          <a:lstStyle/>
          <a:p>
            <a:r>
              <a:rPr lang="en-US" dirty="0"/>
              <a:t>Leroy Salazar – Heritage High School </a:t>
            </a:r>
            <a:r>
              <a:rPr lang="en-US" dirty="0">
                <a:hlinkClick r:id="rId2"/>
              </a:rPr>
              <a:t>http://www.heritagehs.wcpss.net/</a:t>
            </a:r>
            <a:r>
              <a:rPr lang="en-US" dirty="0"/>
              <a:t> </a:t>
            </a:r>
          </a:p>
          <a:p>
            <a:r>
              <a:rPr lang="en-US" dirty="0"/>
              <a:t>Kristy Rogers – Ravenscroft School </a:t>
            </a:r>
            <a:r>
              <a:rPr lang="en-US" dirty="0">
                <a:hlinkClick r:id="rId3"/>
              </a:rPr>
              <a:t>http://www.ravenscroft.org/</a:t>
            </a:r>
            <a:r>
              <a:rPr lang="en-US" dirty="0"/>
              <a:t> </a:t>
            </a:r>
          </a:p>
          <a:p>
            <a:endParaRPr lang="en-US" dirty="0"/>
          </a:p>
        </p:txBody>
      </p:sp>
    </p:spTree>
    <p:extLst>
      <p:ext uri="{BB962C8B-B14F-4D97-AF65-F5344CB8AC3E}">
        <p14:creationId xmlns:p14="http://schemas.microsoft.com/office/powerpoint/2010/main" val="299317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869" y="0"/>
            <a:ext cx="9905998" cy="1478570"/>
          </a:xfrm>
        </p:spPr>
        <p:txBody>
          <a:bodyPr/>
          <a:lstStyle/>
          <a:p>
            <a:r>
              <a:rPr lang="es-MX" dirty="0" err="1" smtClean="0"/>
              <a:t>Presentational</a:t>
            </a:r>
            <a:r>
              <a:rPr lang="es-MX" dirty="0" smtClean="0"/>
              <a:t> </a:t>
            </a:r>
            <a:r>
              <a:rPr lang="es-MX" dirty="0" err="1" smtClean="0"/>
              <a:t>Communication</a:t>
            </a:r>
            <a:r>
              <a:rPr lang="es-MX" dirty="0" smtClean="0"/>
              <a:t> (</a:t>
            </a:r>
            <a:r>
              <a:rPr lang="es-MX" dirty="0" err="1" smtClean="0"/>
              <a:t>writing</a:t>
            </a:r>
            <a:r>
              <a:rPr lang="es-MX" dirty="0" smtClean="0"/>
              <a:t>)</a:t>
            </a:r>
            <a:endParaRPr lang="en-US" dirty="0"/>
          </a:p>
        </p:txBody>
      </p:sp>
      <p:sp>
        <p:nvSpPr>
          <p:cNvPr id="3" name="Content Placeholder 2"/>
          <p:cNvSpPr>
            <a:spLocks noGrp="1"/>
          </p:cNvSpPr>
          <p:nvPr>
            <p:ph idx="1"/>
          </p:nvPr>
        </p:nvSpPr>
        <p:spPr>
          <a:xfrm>
            <a:off x="1141412" y="1249250"/>
            <a:ext cx="10176455" cy="5035639"/>
          </a:xfrm>
        </p:spPr>
        <p:txBody>
          <a:bodyPr>
            <a:normAutofit lnSpcReduction="10000"/>
          </a:bodyPr>
          <a:lstStyle/>
          <a:p>
            <a:pPr marL="0" indent="0">
              <a:buNone/>
            </a:pPr>
            <a:r>
              <a:rPr lang="en-US" dirty="0">
                <a:effectLst/>
              </a:rPr>
              <a:t>You have just received news from the ICSW in the mail today. They were so impressed with your thoughtful responses in their phone conversation with you that they would now like for you to write an article for the upcoming edition of their online magazine. The topic is the following: </a:t>
            </a:r>
          </a:p>
          <a:p>
            <a:pPr marL="0" indent="0">
              <a:buNone/>
            </a:pPr>
            <a:endParaRPr lang="en-US" dirty="0">
              <a:effectLst/>
            </a:endParaRPr>
          </a:p>
          <a:p>
            <a:pPr marL="0" indent="0">
              <a:buNone/>
            </a:pPr>
            <a:r>
              <a:rPr lang="en-US" b="1" i="1" dirty="0" smtClean="0">
                <a:effectLst/>
              </a:rPr>
              <a:t>Outline </a:t>
            </a:r>
            <a:r>
              <a:rPr lang="en-US" b="1" i="1" dirty="0">
                <a:effectLst/>
              </a:rPr>
              <a:t>one of the greatest social issues </a:t>
            </a:r>
            <a:r>
              <a:rPr lang="en-US" b="1" i="1" dirty="0" smtClean="0">
                <a:effectLst/>
              </a:rPr>
              <a:t>facing </a:t>
            </a:r>
            <a:r>
              <a:rPr lang="en-US" b="1" i="1" dirty="0">
                <a:effectLst/>
              </a:rPr>
              <a:t>the least developed countries of the </a:t>
            </a:r>
            <a:r>
              <a:rPr lang="en-US" b="1" i="1" dirty="0" smtClean="0">
                <a:effectLst/>
              </a:rPr>
              <a:t>world </a:t>
            </a:r>
            <a:r>
              <a:rPr lang="en-US" b="1" i="1" dirty="0">
                <a:effectLst/>
              </a:rPr>
              <a:t>and offer a solution to the dilemma. </a:t>
            </a:r>
            <a:r>
              <a:rPr lang="en-US" b="1" i="1" dirty="0" smtClean="0">
                <a:effectLst/>
              </a:rPr>
              <a:t>Please </a:t>
            </a:r>
            <a:r>
              <a:rPr lang="en-US" b="1" i="1" dirty="0">
                <a:effectLst/>
              </a:rPr>
              <a:t>site specific examples of areas of </a:t>
            </a:r>
            <a:r>
              <a:rPr lang="en-US" b="1" i="1" dirty="0" smtClean="0">
                <a:effectLst/>
              </a:rPr>
              <a:t>the world </a:t>
            </a:r>
            <a:r>
              <a:rPr lang="en-US" b="1" i="1" dirty="0">
                <a:effectLst/>
              </a:rPr>
              <a:t>where this is occurring. </a:t>
            </a:r>
          </a:p>
          <a:p>
            <a:pPr marL="0" indent="0">
              <a:buNone/>
            </a:pPr>
            <a:endParaRPr lang="en-US" dirty="0" smtClean="0">
              <a:effectLst/>
            </a:endParaRPr>
          </a:p>
          <a:p>
            <a:pPr marL="0" indent="0">
              <a:buNone/>
            </a:pPr>
            <a:r>
              <a:rPr lang="en-US" dirty="0" smtClean="0">
                <a:effectLst/>
              </a:rPr>
              <a:t>They </a:t>
            </a:r>
            <a:r>
              <a:rPr lang="en-US" dirty="0">
                <a:effectLst/>
              </a:rPr>
              <a:t>have asked that you keep your article around 200 words, format it as you would a magazine article, and give it a catchy headline. </a:t>
            </a:r>
          </a:p>
          <a:p>
            <a:endParaRPr lang="en-US" dirty="0"/>
          </a:p>
        </p:txBody>
      </p:sp>
    </p:spTree>
    <p:extLst>
      <p:ext uri="{BB962C8B-B14F-4D97-AF65-F5344CB8AC3E}">
        <p14:creationId xmlns:p14="http://schemas.microsoft.com/office/powerpoint/2010/main" val="178411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232" y="116242"/>
            <a:ext cx="9905998" cy="901189"/>
          </a:xfrm>
        </p:spPr>
        <p:txBody>
          <a:bodyPr/>
          <a:lstStyle/>
          <a:p>
            <a:r>
              <a:rPr lang="es-MX" dirty="0" err="1"/>
              <a:t>Presentational</a:t>
            </a:r>
            <a:r>
              <a:rPr lang="es-MX" dirty="0"/>
              <a:t> </a:t>
            </a:r>
            <a:r>
              <a:rPr lang="es-MX" dirty="0" err="1"/>
              <a:t>Communication</a:t>
            </a:r>
            <a:r>
              <a:rPr lang="es-MX" dirty="0"/>
              <a:t> </a:t>
            </a:r>
            <a:r>
              <a:rPr lang="es-MX" dirty="0" smtClean="0"/>
              <a:t>(</a:t>
            </a:r>
            <a:r>
              <a:rPr lang="es-MX" dirty="0" err="1" smtClean="0"/>
              <a:t>speaking</a:t>
            </a:r>
            <a:r>
              <a:rPr lang="es-MX" dirty="0" smtClean="0"/>
              <a:t>)</a:t>
            </a:r>
            <a:endParaRPr lang="en-US" dirty="0"/>
          </a:p>
        </p:txBody>
      </p:sp>
      <p:sp>
        <p:nvSpPr>
          <p:cNvPr id="3" name="Content Placeholder 2"/>
          <p:cNvSpPr>
            <a:spLocks noGrp="1"/>
          </p:cNvSpPr>
          <p:nvPr>
            <p:ph idx="1"/>
          </p:nvPr>
        </p:nvSpPr>
        <p:spPr>
          <a:xfrm>
            <a:off x="1115654" y="1249251"/>
            <a:ext cx="9905999" cy="4954074"/>
          </a:xfrm>
        </p:spPr>
        <p:txBody>
          <a:bodyPr>
            <a:normAutofit fontScale="92500" lnSpcReduction="10000"/>
          </a:bodyPr>
          <a:lstStyle/>
          <a:p>
            <a:pPr marL="0" indent="0">
              <a:buNone/>
            </a:pPr>
            <a:r>
              <a:rPr lang="en-US" dirty="0">
                <a:effectLst/>
              </a:rPr>
              <a:t>You have once again impressed the individuals at the ICSW. Your article received a record number of shares, likes, and comments, so they have invited you to present at their annual conference in Mexico City. This year’s theme is “The social welfare of Latin American Nations”. </a:t>
            </a:r>
          </a:p>
          <a:p>
            <a:pPr marL="0" indent="0">
              <a:buNone/>
            </a:pPr>
            <a:endParaRPr lang="en-US" i="1" dirty="0">
              <a:effectLst/>
            </a:endParaRPr>
          </a:p>
          <a:p>
            <a:pPr marL="0" indent="0">
              <a:buNone/>
            </a:pPr>
            <a:r>
              <a:rPr lang="en-US" i="1" dirty="0" smtClean="0">
                <a:effectLst/>
              </a:rPr>
              <a:t>Your </a:t>
            </a:r>
            <a:r>
              <a:rPr lang="en-US" i="1" dirty="0">
                <a:effectLst/>
              </a:rPr>
              <a:t>presentation should focus on one country in Latin America and the basic necessities lacking there, what the government is doing if anything to improve the situation for its citizens, and what you personally could do to get involved. Include images, maps, and a video clip to make it engaging</a:t>
            </a:r>
            <a:r>
              <a:rPr lang="en-US" i="1" dirty="0" smtClean="0">
                <a:effectLst/>
              </a:rPr>
              <a:t>.</a:t>
            </a:r>
          </a:p>
          <a:p>
            <a:pPr marL="0" indent="0">
              <a:buNone/>
            </a:pPr>
            <a:endParaRPr lang="es-MX" dirty="0" smtClean="0">
              <a:effectLst/>
            </a:endParaRPr>
          </a:p>
          <a:p>
            <a:pPr marL="0" indent="0">
              <a:buNone/>
            </a:pPr>
            <a:r>
              <a:rPr lang="es-MX" dirty="0" smtClean="0">
                <a:effectLst/>
              </a:rPr>
              <a:t>AUDACITY (Use </a:t>
            </a:r>
            <a:r>
              <a:rPr lang="es-MX" dirty="0" err="1" smtClean="0">
                <a:effectLst/>
              </a:rPr>
              <a:t>Audacity</a:t>
            </a:r>
            <a:r>
              <a:rPr lang="es-MX" dirty="0" smtClean="0">
                <a:effectLst/>
              </a:rPr>
              <a:t> to record </a:t>
            </a:r>
            <a:r>
              <a:rPr lang="es-MX" dirty="0" err="1" smtClean="0">
                <a:effectLst/>
              </a:rPr>
              <a:t>this</a:t>
            </a:r>
            <a:r>
              <a:rPr lang="es-MX" dirty="0" smtClean="0">
                <a:effectLst/>
              </a:rPr>
              <a:t> </a:t>
            </a:r>
            <a:r>
              <a:rPr lang="es-MX" dirty="0" err="1" smtClean="0">
                <a:effectLst/>
              </a:rPr>
              <a:t>presentation</a:t>
            </a:r>
            <a:r>
              <a:rPr lang="es-MX" dirty="0" smtClean="0">
                <a:effectLst/>
              </a:rPr>
              <a:t>) </a:t>
            </a:r>
            <a:endParaRPr lang="en-US" dirty="0">
              <a:solidFill>
                <a:srgbClr val="FF0000"/>
              </a:solidFill>
            </a:endParaRPr>
          </a:p>
        </p:txBody>
      </p:sp>
    </p:spTree>
    <p:extLst>
      <p:ext uri="{BB962C8B-B14F-4D97-AF65-F5344CB8AC3E}">
        <p14:creationId xmlns:p14="http://schemas.microsoft.com/office/powerpoint/2010/main" val="200670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627" y="270789"/>
            <a:ext cx="9905998" cy="514823"/>
          </a:xfrm>
        </p:spPr>
        <p:txBody>
          <a:bodyPr>
            <a:normAutofit fontScale="90000"/>
          </a:bodyPr>
          <a:lstStyle/>
          <a:p>
            <a:r>
              <a:rPr lang="es-MX" dirty="0" err="1" smtClean="0"/>
              <a:t>Audacity</a:t>
            </a:r>
            <a:r>
              <a:rPr lang="es-MX" dirty="0" smtClean="0"/>
              <a:t> </a:t>
            </a:r>
            <a:r>
              <a:rPr lang="es-MX" dirty="0" err="1" smtClean="0"/>
              <a:t>tips</a:t>
            </a:r>
            <a:r>
              <a:rPr lang="es-MX" dirty="0" smtClean="0"/>
              <a:t>/</a:t>
            </a:r>
            <a:r>
              <a:rPr lang="es-MX" dirty="0" err="1" smtClean="0"/>
              <a:t>information</a:t>
            </a:r>
            <a:endParaRPr lang="en-US" dirty="0"/>
          </a:p>
        </p:txBody>
      </p:sp>
      <p:sp>
        <p:nvSpPr>
          <p:cNvPr id="3" name="Content Placeholder 2"/>
          <p:cNvSpPr>
            <a:spLocks noGrp="1"/>
          </p:cNvSpPr>
          <p:nvPr>
            <p:ph idx="1"/>
          </p:nvPr>
        </p:nvSpPr>
        <p:spPr>
          <a:xfrm>
            <a:off x="1141413" y="940159"/>
            <a:ext cx="10398057" cy="5507866"/>
          </a:xfrm>
        </p:spPr>
        <p:txBody>
          <a:bodyPr>
            <a:normAutofit fontScale="77500" lnSpcReduction="20000"/>
          </a:bodyPr>
          <a:lstStyle/>
          <a:p>
            <a:r>
              <a:rPr lang="en-US" dirty="0">
                <a:effectLst/>
              </a:rPr>
              <a:t>O</a:t>
            </a:r>
            <a:r>
              <a:rPr lang="en-US" dirty="0" smtClean="0">
                <a:effectLst/>
              </a:rPr>
              <a:t>n </a:t>
            </a:r>
            <a:r>
              <a:rPr lang="en-US" dirty="0">
                <a:effectLst/>
              </a:rPr>
              <a:t>the day of the AP Test, the instructions ask for the students to pause between </a:t>
            </a:r>
            <a:r>
              <a:rPr lang="en-US" dirty="0" smtClean="0">
                <a:effectLst/>
              </a:rPr>
              <a:t>the speaking </a:t>
            </a:r>
            <a:r>
              <a:rPr lang="en-US" dirty="0">
                <a:effectLst/>
              </a:rPr>
              <a:t>tasks. W</a:t>
            </a:r>
            <a:r>
              <a:rPr lang="en-US" dirty="0" smtClean="0">
                <a:effectLst/>
              </a:rPr>
              <a:t>hen the students are finished, </a:t>
            </a:r>
            <a:r>
              <a:rPr lang="en-US" dirty="0">
                <a:effectLst/>
              </a:rPr>
              <a:t>the AP in charge will burn </a:t>
            </a:r>
            <a:r>
              <a:rPr lang="en-US" dirty="0" smtClean="0">
                <a:effectLst/>
              </a:rPr>
              <a:t>ONE </a:t>
            </a:r>
            <a:r>
              <a:rPr lang="en-US" dirty="0">
                <a:effectLst/>
              </a:rPr>
              <a:t>file per CD per student. Every CD will have the students' AP# given to them. </a:t>
            </a:r>
            <a:r>
              <a:rPr lang="en-US" dirty="0" smtClean="0">
                <a:effectLst/>
              </a:rPr>
              <a:t>HOWEVER, next year… instead of burning the information onto CDs, the electronic speaking files will be turned in into a portal at College Board. </a:t>
            </a:r>
            <a:r>
              <a:rPr lang="en-US" dirty="0">
                <a:effectLst/>
              </a:rPr>
              <a:t/>
            </a:r>
            <a:br>
              <a:rPr lang="en-US" dirty="0">
                <a:effectLst/>
              </a:rPr>
            </a:br>
            <a:endParaRPr lang="en-US" dirty="0">
              <a:effectLst/>
            </a:endParaRPr>
          </a:p>
          <a:p>
            <a:r>
              <a:rPr lang="en-US" dirty="0">
                <a:effectLst/>
              </a:rPr>
              <a:t>Your </a:t>
            </a:r>
            <a:r>
              <a:rPr lang="en-US" dirty="0" smtClean="0">
                <a:effectLst/>
              </a:rPr>
              <a:t>main responsibility is </a:t>
            </a:r>
            <a:r>
              <a:rPr lang="en-US" dirty="0">
                <a:effectLst/>
              </a:rPr>
              <a:t>to train your students to record without stopping the recording as the time is going. </a:t>
            </a:r>
            <a:r>
              <a:rPr lang="en-US" dirty="0" smtClean="0">
                <a:effectLst/>
              </a:rPr>
              <a:t>You also need to </a:t>
            </a:r>
            <a:r>
              <a:rPr lang="en-US" dirty="0">
                <a:effectLst/>
              </a:rPr>
              <a:t>teach them how to </a:t>
            </a:r>
            <a:r>
              <a:rPr lang="en-US" dirty="0" smtClean="0">
                <a:effectLst/>
              </a:rPr>
              <a:t>“save” </a:t>
            </a:r>
            <a:r>
              <a:rPr lang="en-US" dirty="0">
                <a:effectLst/>
              </a:rPr>
              <a:t>as an MP3. They have to "export" to </a:t>
            </a:r>
            <a:r>
              <a:rPr lang="en-US" dirty="0" smtClean="0">
                <a:effectLst/>
              </a:rPr>
              <a:t>save their file. </a:t>
            </a:r>
            <a:r>
              <a:rPr lang="en-US" dirty="0">
                <a:effectLst/>
              </a:rPr>
              <a:t>It is confusing for them at first, but they get used to it. A</a:t>
            </a:r>
            <a:r>
              <a:rPr lang="en-US" dirty="0" smtClean="0">
                <a:effectLst/>
              </a:rPr>
              <a:t>fter </a:t>
            </a:r>
            <a:r>
              <a:rPr lang="en-US" dirty="0">
                <a:effectLst/>
              </a:rPr>
              <a:t>you have exported and you try to close the </a:t>
            </a:r>
            <a:r>
              <a:rPr lang="en-US" dirty="0" smtClean="0">
                <a:effectLst/>
              </a:rPr>
              <a:t>window, </a:t>
            </a:r>
            <a:r>
              <a:rPr lang="en-US" dirty="0">
                <a:effectLst/>
              </a:rPr>
              <a:t>it asks you if you want to save... but you have already "saved" by exporting. Ask </a:t>
            </a:r>
            <a:r>
              <a:rPr lang="en-US" dirty="0" smtClean="0">
                <a:effectLst/>
              </a:rPr>
              <a:t>the students </a:t>
            </a:r>
            <a:r>
              <a:rPr lang="en-US" dirty="0">
                <a:effectLst/>
              </a:rPr>
              <a:t>to check the place where they </a:t>
            </a:r>
            <a:r>
              <a:rPr lang="en-US" dirty="0" smtClean="0">
                <a:effectLst/>
              </a:rPr>
              <a:t>“saved” their file </a:t>
            </a:r>
            <a:r>
              <a:rPr lang="en-US" dirty="0">
                <a:effectLst/>
              </a:rPr>
              <a:t>before closing the window. </a:t>
            </a:r>
          </a:p>
          <a:p>
            <a:pPr marL="0" indent="0">
              <a:buNone/>
            </a:pPr>
            <a:endParaRPr lang="en-US" dirty="0">
              <a:effectLst/>
            </a:endParaRPr>
          </a:p>
          <a:p>
            <a:r>
              <a:rPr lang="en-US" dirty="0">
                <a:effectLst/>
              </a:rPr>
              <a:t>For me, students turn in their files to me via Edmodo (I ask them to post directly to me first, but then, I ask them to post to the class so that they can hear each other - I use it as a homework exercise and ask them to post feedback on the file(s) I assign to them; usually one or two, but no more). That way, I do LESS grading and I base their grade based on the feedback provided... provided, I agree with it). </a:t>
            </a:r>
          </a:p>
          <a:p>
            <a:endParaRPr lang="en-US" dirty="0"/>
          </a:p>
        </p:txBody>
      </p:sp>
    </p:spTree>
    <p:extLst>
      <p:ext uri="{BB962C8B-B14F-4D97-AF65-F5344CB8AC3E}">
        <p14:creationId xmlns:p14="http://schemas.microsoft.com/office/powerpoint/2010/main" val="160101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edmodo</a:t>
            </a:r>
            <a:endParaRPr lang="en-US" dirty="0"/>
          </a:p>
        </p:txBody>
      </p:sp>
      <p:sp>
        <p:nvSpPr>
          <p:cNvPr id="3" name="Content Placeholder 2"/>
          <p:cNvSpPr>
            <a:spLocks noGrp="1"/>
          </p:cNvSpPr>
          <p:nvPr>
            <p:ph idx="1"/>
          </p:nvPr>
        </p:nvSpPr>
        <p:spPr/>
        <p:txBody>
          <a:bodyPr/>
          <a:lstStyle/>
          <a:p>
            <a:r>
              <a:rPr lang="es-MX" dirty="0" err="1" smtClean="0"/>
              <a:t>Exploration</a:t>
            </a:r>
            <a:r>
              <a:rPr lang="es-MX" dirty="0" smtClean="0"/>
              <a:t> of EDMODO </a:t>
            </a:r>
            <a:r>
              <a:rPr lang="en-US" dirty="0" smtClean="0"/>
              <a:t>(classes, folders, etc.)</a:t>
            </a:r>
          </a:p>
          <a:p>
            <a:pPr marL="0" indent="0">
              <a:buNone/>
            </a:pPr>
            <a:endParaRPr lang="es-MX" dirty="0" smtClean="0"/>
          </a:p>
        </p:txBody>
      </p:sp>
    </p:spTree>
    <p:extLst>
      <p:ext uri="{BB962C8B-B14F-4D97-AF65-F5344CB8AC3E}">
        <p14:creationId xmlns:p14="http://schemas.microsoft.com/office/powerpoint/2010/main" val="217698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Jan</a:t>
            </a:r>
            <a:r>
              <a:rPr lang="es-MX" dirty="0" smtClean="0"/>
              <a:t> Cox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753402"/>
              </p:ext>
            </p:extLst>
          </p:nvPr>
        </p:nvGraphicFramePr>
        <p:xfrm>
          <a:off x="1244444" y="1689418"/>
          <a:ext cx="6515100" cy="407670"/>
        </p:xfrm>
        <a:graphic>
          <a:graphicData uri="http://schemas.openxmlformats.org/drawingml/2006/table">
            <a:tbl>
              <a:tblPr/>
              <a:tblGrid>
                <a:gridCol w="3257550"/>
                <a:gridCol w="3257550"/>
              </a:tblGrid>
              <a:tr h="0">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Green Hope HS</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b="0" i="0" u="none" strike="noStrike" dirty="0">
                          <a:solidFill>
                            <a:srgbClr val="000000"/>
                          </a:solidFill>
                          <a:effectLst/>
                          <a:latin typeface="Arial" panose="020B0604020202020204" pitchFamily="34" charset="0"/>
                        </a:rPr>
                        <a:t>jdcox@wcpss.net</a:t>
                      </a:r>
                      <a:endParaRPr lang="en-US" dirty="0">
                        <a:effectLst/>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12124" y="-267880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948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anuncios</a:t>
            </a:r>
            <a:endParaRPr lang="en-US" dirty="0"/>
          </a:p>
        </p:txBody>
      </p:sp>
      <p:sp>
        <p:nvSpPr>
          <p:cNvPr id="3" name="Content Placeholder 2"/>
          <p:cNvSpPr>
            <a:spLocks noGrp="1"/>
          </p:cNvSpPr>
          <p:nvPr>
            <p:ph idx="1"/>
          </p:nvPr>
        </p:nvSpPr>
        <p:spPr/>
        <p:txBody>
          <a:bodyPr>
            <a:normAutofit/>
          </a:bodyPr>
          <a:lstStyle/>
          <a:p>
            <a:r>
              <a:rPr lang="es-MX" dirty="0" smtClean="0"/>
              <a:t>Nuestro próximo taller será el 4 de febrero del 2016 </a:t>
            </a:r>
          </a:p>
          <a:p>
            <a:r>
              <a:rPr lang="es-MX" dirty="0" smtClean="0"/>
              <a:t>Las próximas presentaciones: </a:t>
            </a:r>
          </a:p>
          <a:p>
            <a:pPr marL="0" indent="0">
              <a:buNone/>
            </a:pPr>
            <a:r>
              <a:rPr lang="en-US" dirty="0">
                <a:effectLst/>
              </a:rPr>
              <a:t>February 4- Sherrie Dixon, Jan Cox</a:t>
            </a:r>
          </a:p>
          <a:p>
            <a:pPr marL="0" indent="0">
              <a:buNone/>
            </a:pPr>
            <a:r>
              <a:rPr lang="en-US" dirty="0">
                <a:effectLst/>
              </a:rPr>
              <a:t>March 3 - Gia </a:t>
            </a:r>
            <a:r>
              <a:rPr lang="en-US" dirty="0" err="1">
                <a:effectLst/>
              </a:rPr>
              <a:t>Oke</a:t>
            </a:r>
            <a:r>
              <a:rPr lang="en-US" dirty="0">
                <a:effectLst/>
              </a:rPr>
              <a:t>-Bello</a:t>
            </a:r>
          </a:p>
          <a:p>
            <a:pPr marL="0" indent="0">
              <a:buNone/>
            </a:pPr>
            <a:r>
              <a:rPr lang="en-US" dirty="0">
                <a:effectLst/>
              </a:rPr>
              <a:t>April 7 - Olga </a:t>
            </a:r>
            <a:r>
              <a:rPr lang="en-US" dirty="0" smtClean="0">
                <a:effectLst/>
              </a:rPr>
              <a:t>Le</a:t>
            </a:r>
            <a:r>
              <a:rPr lang="es-MX" dirty="0" err="1" smtClean="0">
                <a:effectLst/>
              </a:rPr>
              <a:t>ón</a:t>
            </a:r>
            <a:r>
              <a:rPr lang="en-US" dirty="0" smtClean="0">
                <a:effectLst/>
              </a:rPr>
              <a:t>, </a:t>
            </a:r>
            <a:r>
              <a:rPr lang="en-US" dirty="0">
                <a:effectLst/>
              </a:rPr>
              <a:t>Sol Palmer</a:t>
            </a:r>
          </a:p>
          <a:p>
            <a:pPr marL="0" indent="0">
              <a:buNone/>
            </a:pPr>
            <a:r>
              <a:rPr lang="en-US" dirty="0">
                <a:effectLst/>
              </a:rPr>
              <a:t>May 5 - Fernando Ortega, James Malloy</a:t>
            </a:r>
          </a:p>
          <a:p>
            <a:endParaRPr lang="es-MX" dirty="0" smtClean="0"/>
          </a:p>
        </p:txBody>
      </p:sp>
    </p:spTree>
    <p:extLst>
      <p:ext uri="{BB962C8B-B14F-4D97-AF65-F5344CB8AC3E}">
        <p14:creationId xmlns:p14="http://schemas.microsoft.com/office/powerpoint/2010/main" val="172180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039" y="-167425"/>
            <a:ext cx="4164683" cy="1030310"/>
          </a:xfrm>
        </p:spPr>
        <p:txBody>
          <a:bodyPr/>
          <a:lstStyle/>
          <a:p>
            <a:r>
              <a:rPr lang="en-US" dirty="0" smtClean="0">
                <a:hlinkClick r:id="rId2" action="ppaction://hlinkfile"/>
              </a:rPr>
              <a:t>Unit organizer</a:t>
            </a:r>
            <a:endParaRPr lang="en-US" dirty="0"/>
          </a:p>
        </p:txBody>
      </p:sp>
      <p:pic>
        <p:nvPicPr>
          <p:cNvPr id="4" name="Content Placeholder 3"/>
          <p:cNvPicPr>
            <a:picLocks noGrp="1" noChangeAspect="1"/>
          </p:cNvPicPr>
          <p:nvPr>
            <p:ph idx="1"/>
          </p:nvPr>
        </p:nvPicPr>
        <p:blipFill rotWithShape="1">
          <a:blip r:embed="rId3"/>
          <a:srcRect l="23803" t="21339" r="24421" b="9205"/>
          <a:stretch/>
        </p:blipFill>
        <p:spPr>
          <a:xfrm>
            <a:off x="901521" y="746974"/>
            <a:ext cx="6073050" cy="4572002"/>
          </a:xfrm>
          <a:prstGeom prst="rect">
            <a:avLst/>
          </a:prstGeom>
        </p:spPr>
      </p:pic>
      <p:pic>
        <p:nvPicPr>
          <p:cNvPr id="5" name="Picture 4"/>
          <p:cNvPicPr>
            <a:picLocks noChangeAspect="1"/>
          </p:cNvPicPr>
          <p:nvPr/>
        </p:nvPicPr>
        <p:blipFill rotWithShape="1">
          <a:blip r:embed="rId4"/>
          <a:srcRect l="23851" t="23622" r="24726" b="16441"/>
          <a:stretch/>
        </p:blipFill>
        <p:spPr>
          <a:xfrm>
            <a:off x="5190185" y="2215166"/>
            <a:ext cx="6804107" cy="4458861"/>
          </a:xfrm>
          <a:prstGeom prst="rect">
            <a:avLst/>
          </a:prstGeom>
        </p:spPr>
      </p:pic>
    </p:spTree>
    <p:extLst>
      <p:ext uri="{BB962C8B-B14F-4D97-AF65-F5344CB8AC3E}">
        <p14:creationId xmlns:p14="http://schemas.microsoft.com/office/powerpoint/2010/main" val="341556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002" y="0"/>
            <a:ext cx="6276818" cy="643612"/>
          </a:xfrm>
        </p:spPr>
        <p:txBody>
          <a:bodyPr/>
          <a:lstStyle/>
          <a:p>
            <a:r>
              <a:rPr lang="en-US" dirty="0" smtClean="0">
                <a:hlinkClick r:id="rId2" action="ppaction://hlinkfile"/>
              </a:rPr>
              <a:t>Unidad – El </a:t>
            </a:r>
            <a:r>
              <a:rPr lang="en-US" dirty="0" err="1" smtClean="0">
                <a:hlinkClick r:id="rId2" action="ppaction://hlinkfile"/>
              </a:rPr>
              <a:t>bienestar</a:t>
            </a:r>
            <a:r>
              <a:rPr lang="en-US" dirty="0" smtClean="0">
                <a:hlinkClick r:id="rId2" action="ppaction://hlinkfile"/>
              </a:rPr>
              <a:t> social</a:t>
            </a:r>
            <a:endParaRPr lang="en-US" dirty="0"/>
          </a:p>
        </p:txBody>
      </p:sp>
      <p:pic>
        <p:nvPicPr>
          <p:cNvPr id="4" name="Content Placeholder 3"/>
          <p:cNvPicPr>
            <a:picLocks noGrp="1" noChangeAspect="1"/>
          </p:cNvPicPr>
          <p:nvPr>
            <p:ph idx="1"/>
          </p:nvPr>
        </p:nvPicPr>
        <p:blipFill rotWithShape="1">
          <a:blip r:embed="rId3"/>
          <a:srcRect l="23756" t="20408" r="25391" b="7850"/>
          <a:stretch/>
        </p:blipFill>
        <p:spPr>
          <a:xfrm>
            <a:off x="437882" y="643612"/>
            <a:ext cx="5293218" cy="4198513"/>
          </a:xfrm>
          <a:prstGeom prst="rect">
            <a:avLst/>
          </a:prstGeom>
        </p:spPr>
      </p:pic>
      <p:pic>
        <p:nvPicPr>
          <p:cNvPr id="5" name="Picture 4"/>
          <p:cNvPicPr>
            <a:picLocks noChangeAspect="1"/>
          </p:cNvPicPr>
          <p:nvPr/>
        </p:nvPicPr>
        <p:blipFill rotWithShape="1">
          <a:blip r:embed="rId4"/>
          <a:srcRect l="24231" t="21963" r="25287" b="11840"/>
          <a:stretch/>
        </p:blipFill>
        <p:spPr>
          <a:xfrm>
            <a:off x="5512157" y="1918951"/>
            <a:ext cx="6568225" cy="4842457"/>
          </a:xfrm>
          <a:prstGeom prst="rect">
            <a:avLst/>
          </a:prstGeom>
        </p:spPr>
      </p:pic>
    </p:spTree>
    <p:extLst>
      <p:ext uri="{BB962C8B-B14F-4D97-AF65-F5344CB8AC3E}">
        <p14:creationId xmlns:p14="http://schemas.microsoft.com/office/powerpoint/2010/main" val="273900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3344" y="141999"/>
            <a:ext cx="2961129" cy="1493618"/>
          </a:xfrm>
        </p:spPr>
        <p:txBody>
          <a:bodyPr>
            <a:normAutofit/>
          </a:bodyPr>
          <a:lstStyle/>
          <a:p>
            <a:r>
              <a:rPr lang="en-US" sz="1500" b="1" dirty="0">
                <a:hlinkClick r:id="rId2"/>
              </a:rPr>
              <a:t>NORTH CAROLINA WORLD LANGUAGE ESSENTIAL STANDARDS: </a:t>
            </a:r>
            <a:r>
              <a:rPr lang="en-US" sz="1500" b="1" dirty="0" smtClean="0">
                <a:hlinkClick r:id="rId2"/>
              </a:rPr>
              <a:t/>
            </a:r>
            <a:br>
              <a:rPr lang="en-US" sz="1500" b="1" dirty="0" smtClean="0">
                <a:hlinkClick r:id="rId2"/>
              </a:rPr>
            </a:br>
            <a:r>
              <a:rPr lang="en-US" sz="1500" i="1" dirty="0" smtClean="0">
                <a:hlinkClick r:id="rId2"/>
              </a:rPr>
              <a:t>CLASSICAL </a:t>
            </a:r>
            <a:r>
              <a:rPr lang="en-US" sz="1500" i="1" dirty="0">
                <a:hlinkClick r:id="rId2"/>
              </a:rPr>
              <a:t>LANGUAGES, </a:t>
            </a:r>
            <a:r>
              <a:rPr lang="en-US" sz="1500" i="1" dirty="0" smtClean="0">
                <a:hlinkClick r:id="rId2"/>
              </a:rPr>
              <a:t/>
            </a:r>
            <a:br>
              <a:rPr lang="en-US" sz="1500" i="1" dirty="0" smtClean="0">
                <a:hlinkClick r:id="rId2"/>
              </a:rPr>
            </a:br>
            <a:r>
              <a:rPr lang="en-US" sz="1500" i="1" dirty="0" smtClean="0">
                <a:hlinkClick r:id="rId2"/>
              </a:rPr>
              <a:t>DUAL </a:t>
            </a:r>
            <a:r>
              <a:rPr lang="en-US" sz="1500" i="1" dirty="0">
                <a:hlinkClick r:id="rId2"/>
              </a:rPr>
              <a:t>&amp; HERITAGE LANGUAGES, MODERN LANGUAGES</a:t>
            </a:r>
            <a:endParaRPr lang="en-US" sz="1500" i="1" dirty="0"/>
          </a:p>
        </p:txBody>
      </p:sp>
      <p:pic>
        <p:nvPicPr>
          <p:cNvPr id="4" name="Content Placeholder 3"/>
          <p:cNvPicPr>
            <a:picLocks noGrp="1" noChangeAspect="1"/>
          </p:cNvPicPr>
          <p:nvPr>
            <p:ph idx="1"/>
          </p:nvPr>
        </p:nvPicPr>
        <p:blipFill>
          <a:blip r:embed="rId3"/>
          <a:stretch>
            <a:fillRect/>
          </a:stretch>
        </p:blipFill>
        <p:spPr>
          <a:xfrm>
            <a:off x="244699" y="-547246"/>
            <a:ext cx="8615966" cy="6461976"/>
          </a:xfrm>
          <a:prstGeom prst="rect">
            <a:avLst/>
          </a:prstGeom>
        </p:spPr>
      </p:pic>
      <p:pic>
        <p:nvPicPr>
          <p:cNvPr id="5" name="Picture 4"/>
          <p:cNvPicPr>
            <a:picLocks noChangeAspect="1"/>
          </p:cNvPicPr>
          <p:nvPr/>
        </p:nvPicPr>
        <p:blipFill>
          <a:blip r:embed="rId4"/>
          <a:stretch>
            <a:fillRect/>
          </a:stretch>
        </p:blipFill>
        <p:spPr>
          <a:xfrm>
            <a:off x="8300310" y="1820214"/>
            <a:ext cx="3891690" cy="5037786"/>
          </a:xfrm>
          <a:prstGeom prst="rect">
            <a:avLst/>
          </a:prstGeom>
        </p:spPr>
      </p:pic>
    </p:spTree>
    <p:extLst>
      <p:ext uri="{BB962C8B-B14F-4D97-AF65-F5344CB8AC3E}">
        <p14:creationId xmlns:p14="http://schemas.microsoft.com/office/powerpoint/2010/main" val="263279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96" y="180636"/>
            <a:ext cx="9905998" cy="708006"/>
          </a:xfrm>
        </p:spPr>
        <p:txBody>
          <a:bodyPr/>
          <a:lstStyle/>
          <a:p>
            <a:r>
              <a:rPr lang="en-US" dirty="0"/>
              <a:t>Interpretive communication (listening)</a:t>
            </a:r>
          </a:p>
        </p:txBody>
      </p:sp>
      <p:sp>
        <p:nvSpPr>
          <p:cNvPr id="3" name="Content Placeholder 2"/>
          <p:cNvSpPr>
            <a:spLocks noGrp="1"/>
          </p:cNvSpPr>
          <p:nvPr>
            <p:ph idx="1"/>
          </p:nvPr>
        </p:nvSpPr>
        <p:spPr>
          <a:xfrm>
            <a:off x="1141412" y="1159099"/>
            <a:ext cx="9905999" cy="4632102"/>
          </a:xfrm>
        </p:spPr>
        <p:txBody>
          <a:bodyPr>
            <a:normAutofit lnSpcReduction="10000"/>
          </a:bodyPr>
          <a:lstStyle/>
          <a:p>
            <a:r>
              <a:rPr lang="es-MX" dirty="0">
                <a:hlinkClick r:id="rId2"/>
              </a:rPr>
              <a:t>This </a:t>
            </a:r>
            <a:r>
              <a:rPr lang="es-MX" dirty="0" err="1">
                <a:hlinkClick r:id="rId2"/>
              </a:rPr>
              <a:t>Is</a:t>
            </a:r>
            <a:r>
              <a:rPr lang="es-MX" dirty="0">
                <a:hlinkClick r:id="rId2"/>
              </a:rPr>
              <a:t> </a:t>
            </a:r>
            <a:r>
              <a:rPr lang="es-MX" dirty="0" err="1">
                <a:hlinkClick r:id="rId2"/>
              </a:rPr>
              <a:t>Language</a:t>
            </a:r>
            <a:r>
              <a:rPr lang="es-MX" dirty="0">
                <a:hlinkClick r:id="rId2"/>
              </a:rPr>
              <a:t> </a:t>
            </a:r>
            <a:r>
              <a:rPr lang="es-MX" dirty="0" smtClean="0"/>
              <a:t>(Tema: el </a:t>
            </a:r>
            <a:r>
              <a:rPr lang="es-MX" dirty="0"/>
              <a:t>medio </a:t>
            </a:r>
            <a:r>
              <a:rPr lang="es-MX" dirty="0" smtClean="0"/>
              <a:t>ambiente)   </a:t>
            </a:r>
          </a:p>
          <a:p>
            <a:endParaRPr lang="es-MX" dirty="0" smtClean="0"/>
          </a:p>
          <a:p>
            <a:r>
              <a:rPr lang="es-MX" dirty="0" smtClean="0"/>
              <a:t>¿Reciclas tu basura? (</a:t>
            </a:r>
            <a:r>
              <a:rPr lang="es-MX" dirty="0" err="1" smtClean="0"/>
              <a:t>vids</a:t>
            </a:r>
            <a:r>
              <a:rPr lang="es-MX" dirty="0" smtClean="0"/>
              <a:t>: 1569, 1537, 1594, 2788)</a:t>
            </a:r>
          </a:p>
          <a:p>
            <a:r>
              <a:rPr lang="es-MX" dirty="0" smtClean="0"/>
              <a:t>¿Hay problemas de polución en tu región? ¿Por qué? (</a:t>
            </a:r>
            <a:r>
              <a:rPr lang="es-MX" dirty="0" err="1" smtClean="0"/>
              <a:t>vids</a:t>
            </a:r>
            <a:r>
              <a:rPr lang="es-MX" dirty="0" smtClean="0"/>
              <a:t>: 944, 1255)</a:t>
            </a:r>
          </a:p>
          <a:p>
            <a:r>
              <a:rPr lang="es-MX" dirty="0" smtClean="0"/>
              <a:t>¿Qué soluciones habría a los problemas de polución en tu región? (</a:t>
            </a:r>
            <a:r>
              <a:rPr lang="es-MX" dirty="0" err="1" smtClean="0"/>
              <a:t>vids</a:t>
            </a:r>
            <a:r>
              <a:rPr lang="es-MX" dirty="0" smtClean="0"/>
              <a:t>: 1225, 1038 )</a:t>
            </a:r>
          </a:p>
          <a:p>
            <a:r>
              <a:rPr lang="es-MX" dirty="0" smtClean="0"/>
              <a:t>El medio ambiente (</a:t>
            </a:r>
            <a:r>
              <a:rPr lang="es-MX" dirty="0" err="1" smtClean="0"/>
              <a:t>vids</a:t>
            </a:r>
            <a:r>
              <a:rPr lang="es-MX" dirty="0" smtClean="0"/>
              <a:t>: 2980, 2943)</a:t>
            </a:r>
          </a:p>
          <a:p>
            <a:endParaRPr lang="es-MX" dirty="0"/>
          </a:p>
          <a:p>
            <a:r>
              <a:rPr lang="es-MX" dirty="0" err="1" smtClean="0"/>
              <a:t>Nutty</a:t>
            </a:r>
            <a:r>
              <a:rPr lang="es-MX" dirty="0" smtClean="0"/>
              <a:t> </a:t>
            </a:r>
            <a:r>
              <a:rPr lang="es-MX" dirty="0" err="1" smtClean="0"/>
              <a:t>Tilez</a:t>
            </a:r>
            <a:r>
              <a:rPr lang="es-MX" dirty="0" smtClean="0"/>
              <a:t> (competencia de conocimiento de vocabulario; </a:t>
            </a:r>
            <a:r>
              <a:rPr lang="es-MX" dirty="0" err="1" smtClean="0"/>
              <a:t>writing</a:t>
            </a:r>
            <a:r>
              <a:rPr lang="es-MX" dirty="0" smtClean="0"/>
              <a:t>) </a:t>
            </a:r>
            <a:endParaRPr lang="en-US" dirty="0"/>
          </a:p>
          <a:p>
            <a:endParaRPr lang="en-US" dirty="0"/>
          </a:p>
        </p:txBody>
      </p:sp>
    </p:spTree>
    <p:extLst>
      <p:ext uri="{BB962C8B-B14F-4D97-AF65-F5344CB8AC3E}">
        <p14:creationId xmlns:p14="http://schemas.microsoft.com/office/powerpoint/2010/main" val="215166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communication (reading)</a:t>
            </a:r>
            <a:endParaRPr lang="en-US" dirty="0"/>
          </a:p>
        </p:txBody>
      </p:sp>
      <p:sp>
        <p:nvSpPr>
          <p:cNvPr id="3" name="Content Placeholder 2"/>
          <p:cNvSpPr>
            <a:spLocks noGrp="1"/>
          </p:cNvSpPr>
          <p:nvPr>
            <p:ph idx="1"/>
          </p:nvPr>
        </p:nvSpPr>
        <p:spPr/>
        <p:txBody>
          <a:bodyPr/>
          <a:lstStyle/>
          <a:p>
            <a:r>
              <a:rPr lang="en-US" dirty="0">
                <a:effectLst/>
              </a:rPr>
              <a:t>Students will read one person’s definition of social wellbeing and respond to questions about it</a:t>
            </a:r>
            <a:r>
              <a:rPr lang="en-US" dirty="0" smtClean="0">
                <a:effectLst/>
              </a:rPr>
              <a:t>.</a:t>
            </a:r>
          </a:p>
          <a:p>
            <a:endParaRPr lang="en-US" dirty="0" smtClean="0"/>
          </a:p>
          <a:p>
            <a:r>
              <a:rPr lang="en-US" dirty="0" err="1" smtClean="0"/>
              <a:t>Lectura</a:t>
            </a:r>
            <a:r>
              <a:rPr lang="en-US" dirty="0" smtClean="0"/>
              <a:t> – </a:t>
            </a:r>
            <a:r>
              <a:rPr lang="en-US" dirty="0" smtClean="0">
                <a:hlinkClick r:id="rId2"/>
              </a:rPr>
              <a:t>Definici</a:t>
            </a:r>
            <a:r>
              <a:rPr lang="es-MX" dirty="0" err="1" smtClean="0">
                <a:hlinkClick r:id="rId2"/>
              </a:rPr>
              <a:t>ón</a:t>
            </a:r>
            <a:r>
              <a:rPr lang="es-MX" dirty="0" smtClean="0">
                <a:hlinkClick r:id="rId2"/>
              </a:rPr>
              <a:t> de BIENESTAR SOCIAL</a:t>
            </a:r>
            <a:endParaRPr lang="en-US" dirty="0" smtClean="0"/>
          </a:p>
          <a:p>
            <a:endParaRPr lang="en-US" dirty="0"/>
          </a:p>
        </p:txBody>
      </p:sp>
    </p:spTree>
    <p:extLst>
      <p:ext uri="{BB962C8B-B14F-4D97-AF65-F5344CB8AC3E}">
        <p14:creationId xmlns:p14="http://schemas.microsoft.com/office/powerpoint/2010/main" val="2176364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8410"/>
            <a:ext cx="9905998" cy="1478570"/>
          </a:xfrm>
        </p:spPr>
        <p:txBody>
          <a:bodyPr/>
          <a:lstStyle/>
          <a:p>
            <a:r>
              <a:rPr lang="en-US" dirty="0"/>
              <a:t>Interpretive communication </a:t>
            </a:r>
            <a:r>
              <a:rPr lang="en-US" dirty="0" smtClean="0"/>
              <a:t>(listening)</a:t>
            </a:r>
            <a:endParaRPr lang="en-US" dirty="0"/>
          </a:p>
        </p:txBody>
      </p:sp>
      <p:sp>
        <p:nvSpPr>
          <p:cNvPr id="3" name="Content Placeholder 2"/>
          <p:cNvSpPr>
            <a:spLocks noGrp="1"/>
          </p:cNvSpPr>
          <p:nvPr>
            <p:ph idx="1"/>
          </p:nvPr>
        </p:nvSpPr>
        <p:spPr>
          <a:xfrm>
            <a:off x="1141412" y="1133342"/>
            <a:ext cx="9905999" cy="5318974"/>
          </a:xfrm>
        </p:spPr>
        <p:txBody>
          <a:bodyPr>
            <a:normAutofit lnSpcReduction="10000"/>
          </a:bodyPr>
          <a:lstStyle/>
          <a:p>
            <a:r>
              <a:rPr lang="en-US" dirty="0">
                <a:effectLst/>
              </a:rPr>
              <a:t>Students will watch the movie “</a:t>
            </a:r>
            <a:r>
              <a:rPr lang="en-US" dirty="0" err="1">
                <a:effectLst/>
              </a:rPr>
              <a:t>También</a:t>
            </a:r>
            <a:r>
              <a:rPr lang="en-US" dirty="0">
                <a:effectLst/>
              </a:rPr>
              <a:t> la </a:t>
            </a:r>
            <a:r>
              <a:rPr lang="en-US" dirty="0" err="1">
                <a:effectLst/>
              </a:rPr>
              <a:t>lluvia</a:t>
            </a:r>
            <a:r>
              <a:rPr lang="en-US" dirty="0">
                <a:effectLst/>
              </a:rPr>
              <a:t>”. The movie is about B</a:t>
            </a:r>
            <a:r>
              <a:rPr lang="en-US" dirty="0" smtClean="0">
                <a:effectLst/>
              </a:rPr>
              <a:t>olivian </a:t>
            </a:r>
            <a:r>
              <a:rPr lang="en-US" dirty="0">
                <a:effectLst/>
              </a:rPr>
              <a:t>film extras who launch a protest against the privatization of their water supply, which parallels the Spanish conquest and exploitation of the New World. Students will answer questions and take notes as they listen about the basic necessities that many in Bolivia (and other Spanish speaking countries) lack that Americans enjoy and often take for granted.</a:t>
            </a:r>
          </a:p>
          <a:p>
            <a:r>
              <a:rPr lang="es-MX" dirty="0" smtClean="0">
                <a:hlinkClick r:id="rId2"/>
              </a:rPr>
              <a:t>También la lluvia </a:t>
            </a:r>
            <a:r>
              <a:rPr lang="es-MX" dirty="0" smtClean="0"/>
              <a:t>(información de la película)</a:t>
            </a:r>
          </a:p>
          <a:p>
            <a:r>
              <a:rPr lang="es-MX" dirty="0" smtClean="0">
                <a:hlinkClick r:id="rId3"/>
              </a:rPr>
              <a:t>También la lluvia </a:t>
            </a:r>
            <a:r>
              <a:rPr lang="es-MX" dirty="0" smtClean="0"/>
              <a:t>(película; opción 1) </a:t>
            </a:r>
          </a:p>
          <a:p>
            <a:r>
              <a:rPr lang="es-MX" dirty="0" smtClean="0">
                <a:hlinkClick r:id="rId4"/>
              </a:rPr>
              <a:t>También la lluvia </a:t>
            </a:r>
            <a:r>
              <a:rPr lang="es-MX" dirty="0" smtClean="0"/>
              <a:t>(película; opción 2) </a:t>
            </a:r>
          </a:p>
          <a:p>
            <a:r>
              <a:rPr lang="es-MX" dirty="0">
                <a:hlinkClick r:id="rId5" action="ppaction://hlinkfile"/>
              </a:rPr>
              <a:t>También la lluvia </a:t>
            </a:r>
            <a:r>
              <a:rPr lang="es-MX" dirty="0"/>
              <a:t>(guía de estudio)</a:t>
            </a:r>
            <a:endParaRPr lang="es-MX" dirty="0">
              <a:solidFill>
                <a:srgbClr val="FF0000"/>
              </a:solidFill>
            </a:endParaRPr>
          </a:p>
          <a:p>
            <a:r>
              <a:rPr lang="es-MX" dirty="0" smtClean="0">
                <a:hlinkClick r:id="rId6"/>
              </a:rPr>
              <a:t>También la lluvia </a:t>
            </a:r>
            <a:r>
              <a:rPr lang="es-MX" dirty="0" smtClean="0"/>
              <a:t>(reseña de la película; </a:t>
            </a:r>
            <a:r>
              <a:rPr lang="es-MX" b="1" i="1" dirty="0" smtClean="0"/>
              <a:t>READING</a:t>
            </a:r>
            <a:r>
              <a:rPr lang="es-MX" dirty="0" smtClean="0"/>
              <a:t>)</a:t>
            </a:r>
          </a:p>
        </p:txBody>
      </p:sp>
    </p:spTree>
    <p:extLst>
      <p:ext uri="{BB962C8B-B14F-4D97-AF65-F5344CB8AC3E}">
        <p14:creationId xmlns:p14="http://schemas.microsoft.com/office/powerpoint/2010/main" val="8998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444" y="0"/>
            <a:ext cx="9905998" cy="926946"/>
          </a:xfrm>
        </p:spPr>
        <p:txBody>
          <a:bodyPr/>
          <a:lstStyle/>
          <a:p>
            <a:r>
              <a:rPr lang="es-MX" dirty="0" smtClean="0"/>
              <a:t>Interpersonal </a:t>
            </a:r>
            <a:r>
              <a:rPr lang="es-MX" dirty="0" err="1" smtClean="0"/>
              <a:t>communication</a:t>
            </a:r>
            <a:r>
              <a:rPr lang="es-MX" dirty="0" smtClean="0"/>
              <a:t> (</a:t>
            </a:r>
            <a:r>
              <a:rPr lang="es-MX" dirty="0" err="1" smtClean="0"/>
              <a:t>writing</a:t>
            </a:r>
            <a:r>
              <a:rPr lang="es-MX" dirty="0" smtClean="0"/>
              <a:t>) </a:t>
            </a:r>
            <a:endParaRPr lang="en-US" dirty="0"/>
          </a:p>
        </p:txBody>
      </p:sp>
      <p:sp>
        <p:nvSpPr>
          <p:cNvPr id="3" name="Content Placeholder 2"/>
          <p:cNvSpPr>
            <a:spLocks noGrp="1"/>
          </p:cNvSpPr>
          <p:nvPr>
            <p:ph idx="1"/>
          </p:nvPr>
        </p:nvSpPr>
        <p:spPr>
          <a:xfrm>
            <a:off x="1141412" y="734096"/>
            <a:ext cx="10565484" cy="5847007"/>
          </a:xfrm>
        </p:spPr>
        <p:txBody>
          <a:bodyPr>
            <a:normAutofit fontScale="92500" lnSpcReduction="10000"/>
          </a:bodyPr>
          <a:lstStyle/>
          <a:p>
            <a:pPr marL="0" indent="0">
              <a:buNone/>
            </a:pPr>
            <a:r>
              <a:rPr lang="en-US" dirty="0">
                <a:effectLst/>
              </a:rPr>
              <a:t>You have just received an email from an international group called “</a:t>
            </a:r>
            <a:r>
              <a:rPr lang="en-US" dirty="0" err="1">
                <a:effectLst/>
              </a:rPr>
              <a:t>Consejo</a:t>
            </a:r>
            <a:r>
              <a:rPr lang="en-US" dirty="0">
                <a:effectLst/>
              </a:rPr>
              <a:t> </a:t>
            </a:r>
            <a:r>
              <a:rPr lang="en-US" dirty="0" err="1">
                <a:effectLst/>
              </a:rPr>
              <a:t>Internacional</a:t>
            </a:r>
            <a:r>
              <a:rPr lang="en-US" dirty="0">
                <a:effectLst/>
              </a:rPr>
              <a:t> del </a:t>
            </a:r>
            <a:r>
              <a:rPr lang="en-US" dirty="0" err="1">
                <a:effectLst/>
              </a:rPr>
              <a:t>Bienestar</a:t>
            </a:r>
            <a:r>
              <a:rPr lang="en-US" dirty="0">
                <a:effectLst/>
              </a:rPr>
              <a:t> Social </a:t>
            </a:r>
            <a:r>
              <a:rPr lang="en-US" b="1" dirty="0">
                <a:effectLst/>
              </a:rPr>
              <a:t>(</a:t>
            </a:r>
            <a:r>
              <a:rPr lang="en-US" b="1" dirty="0">
                <a:effectLst/>
                <a:hlinkClick r:id="rId2"/>
              </a:rPr>
              <a:t>ICSW-</a:t>
            </a:r>
            <a:r>
              <a:rPr lang="en-US" b="1" dirty="0">
                <a:effectLst/>
              </a:rPr>
              <a:t> </a:t>
            </a:r>
            <a:r>
              <a:rPr lang="en-US" b="1" u="sng" dirty="0">
                <a:effectLst/>
              </a:rPr>
              <a:t>http://www.icsw.org</a:t>
            </a:r>
            <a:r>
              <a:rPr lang="en-US" b="1" u="sng" dirty="0" smtClean="0">
                <a:effectLst/>
              </a:rPr>
              <a:t>/</a:t>
            </a:r>
            <a:r>
              <a:rPr lang="en-US" dirty="0" smtClean="0">
                <a:effectLst/>
              </a:rPr>
              <a:t>)” </a:t>
            </a:r>
            <a:r>
              <a:rPr lang="en-US" dirty="0">
                <a:effectLst/>
              </a:rPr>
              <a:t>that is trying to improve the social wellbeing of the world’s least developed nations. They would like for more American high school students to get involved in their efforts, but first need to collect some data. They have asked that you respond to the following questions</a:t>
            </a:r>
            <a:r>
              <a:rPr lang="en-US" dirty="0" smtClean="0">
                <a:effectLst/>
              </a:rPr>
              <a:t>:</a:t>
            </a:r>
          </a:p>
          <a:p>
            <a:endParaRPr lang="en-US" dirty="0">
              <a:effectLst/>
            </a:endParaRPr>
          </a:p>
          <a:p>
            <a:pPr marL="0" indent="0">
              <a:buNone/>
            </a:pPr>
            <a:r>
              <a:rPr lang="en-US" sz="1900" i="1" dirty="0" smtClean="0">
                <a:effectLst/>
                <a:sym typeface="Symbol" panose="05050102010706020507" pitchFamily="18" charset="2"/>
              </a:rPr>
              <a:t></a:t>
            </a:r>
            <a:r>
              <a:rPr lang="en-US" sz="1900" i="1" dirty="0" smtClean="0">
                <a:effectLst/>
              </a:rPr>
              <a:t> </a:t>
            </a:r>
            <a:r>
              <a:rPr lang="en-US" sz="1900" i="1" dirty="0">
                <a:effectLst/>
              </a:rPr>
              <a:t>What are some of the most basic needs of </a:t>
            </a:r>
            <a:r>
              <a:rPr lang="en-US" sz="1900" i="1" dirty="0" smtClean="0">
                <a:effectLst/>
              </a:rPr>
              <a:t>human </a:t>
            </a:r>
            <a:r>
              <a:rPr lang="en-US" sz="1900" i="1" dirty="0">
                <a:effectLst/>
              </a:rPr>
              <a:t>beings?</a:t>
            </a:r>
          </a:p>
          <a:p>
            <a:pPr marL="0" indent="0">
              <a:buNone/>
            </a:pPr>
            <a:r>
              <a:rPr lang="en-US" sz="1900" i="1" dirty="0" smtClean="0">
                <a:effectLst/>
                <a:sym typeface="Symbol" panose="05050102010706020507" pitchFamily="18" charset="2"/>
              </a:rPr>
              <a:t></a:t>
            </a:r>
            <a:r>
              <a:rPr lang="en-US" sz="1900" i="1" dirty="0" smtClean="0">
                <a:effectLst/>
              </a:rPr>
              <a:t> What </a:t>
            </a:r>
            <a:r>
              <a:rPr lang="en-US" sz="1900" i="1" dirty="0">
                <a:effectLst/>
              </a:rPr>
              <a:t>are some of the social benefits </a:t>
            </a:r>
            <a:r>
              <a:rPr lang="en-US" sz="1900" i="1" dirty="0" smtClean="0">
                <a:effectLst/>
              </a:rPr>
              <a:t>that those living in developed countries enjoy?</a:t>
            </a:r>
          </a:p>
          <a:p>
            <a:pPr marL="0" indent="0">
              <a:buNone/>
            </a:pPr>
            <a:r>
              <a:rPr lang="en-US" sz="1900" i="1" dirty="0" smtClean="0">
                <a:effectLst/>
                <a:sym typeface="Symbol" panose="05050102010706020507" pitchFamily="18" charset="2"/>
              </a:rPr>
              <a:t></a:t>
            </a:r>
            <a:r>
              <a:rPr lang="en-US" sz="1900" i="1" dirty="0" smtClean="0">
                <a:effectLst/>
              </a:rPr>
              <a:t> Are </a:t>
            </a:r>
            <a:r>
              <a:rPr lang="en-US" sz="1900" i="1" dirty="0">
                <a:effectLst/>
              </a:rPr>
              <a:t>there any social benefits not offered </a:t>
            </a:r>
            <a:r>
              <a:rPr lang="en-US" sz="1900" i="1" dirty="0" smtClean="0">
                <a:effectLst/>
              </a:rPr>
              <a:t>in your </a:t>
            </a:r>
            <a:r>
              <a:rPr lang="en-US" sz="1900" i="1" dirty="0">
                <a:effectLst/>
              </a:rPr>
              <a:t>own country that you personally would </a:t>
            </a:r>
            <a:r>
              <a:rPr lang="en-US" sz="1900" i="1" dirty="0" smtClean="0">
                <a:effectLst/>
              </a:rPr>
              <a:t>like to see offered?</a:t>
            </a:r>
          </a:p>
          <a:p>
            <a:pPr marL="0" indent="0">
              <a:buNone/>
            </a:pPr>
            <a:r>
              <a:rPr lang="en-US" sz="1900" i="1" dirty="0" smtClean="0">
                <a:effectLst/>
                <a:sym typeface="Symbol" panose="05050102010706020507" pitchFamily="18" charset="2"/>
              </a:rPr>
              <a:t></a:t>
            </a:r>
            <a:r>
              <a:rPr lang="en-US" sz="1900" i="1" dirty="0" smtClean="0">
                <a:effectLst/>
              </a:rPr>
              <a:t> </a:t>
            </a:r>
            <a:r>
              <a:rPr lang="en-US" sz="1900" i="1" dirty="0">
                <a:effectLst/>
              </a:rPr>
              <a:t>What are some of the most basic necessities </a:t>
            </a:r>
            <a:r>
              <a:rPr lang="en-US" sz="1900" i="1" dirty="0" smtClean="0">
                <a:effectLst/>
              </a:rPr>
              <a:t>that </a:t>
            </a:r>
            <a:r>
              <a:rPr lang="en-US" sz="1900" i="1" dirty="0">
                <a:effectLst/>
              </a:rPr>
              <a:t>many lack in the least developed </a:t>
            </a:r>
            <a:r>
              <a:rPr lang="en-US" sz="1900" i="1" dirty="0" smtClean="0">
                <a:effectLst/>
              </a:rPr>
              <a:t>the countries </a:t>
            </a:r>
            <a:r>
              <a:rPr lang="en-US" sz="1900" i="1" dirty="0">
                <a:effectLst/>
              </a:rPr>
              <a:t>in world? </a:t>
            </a:r>
          </a:p>
          <a:p>
            <a:pPr marL="0" indent="0">
              <a:buNone/>
            </a:pPr>
            <a:endParaRPr lang="en-US" dirty="0" smtClean="0">
              <a:effectLst/>
            </a:endParaRPr>
          </a:p>
          <a:p>
            <a:pPr marL="0" indent="0">
              <a:buNone/>
            </a:pPr>
            <a:r>
              <a:rPr lang="en-US" dirty="0" smtClean="0">
                <a:effectLst/>
              </a:rPr>
              <a:t>You </a:t>
            </a:r>
            <a:r>
              <a:rPr lang="en-US" dirty="0">
                <a:effectLst/>
              </a:rPr>
              <a:t>have decided to respond to their email since you feel quite passionately about their efforts. </a:t>
            </a:r>
          </a:p>
          <a:p>
            <a:endParaRPr lang="en-US" dirty="0"/>
          </a:p>
        </p:txBody>
      </p:sp>
    </p:spTree>
    <p:extLst>
      <p:ext uri="{BB962C8B-B14F-4D97-AF65-F5344CB8AC3E}">
        <p14:creationId xmlns:p14="http://schemas.microsoft.com/office/powerpoint/2010/main" val="1668321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402" y="450760"/>
            <a:ext cx="9020018" cy="643612"/>
          </a:xfrm>
        </p:spPr>
        <p:txBody>
          <a:bodyPr>
            <a:normAutofit fontScale="90000"/>
          </a:bodyPr>
          <a:lstStyle/>
          <a:p>
            <a:r>
              <a:rPr lang="es-MX" dirty="0"/>
              <a:t>Interpersonal </a:t>
            </a:r>
            <a:r>
              <a:rPr lang="es-MX" dirty="0" err="1"/>
              <a:t>communication</a:t>
            </a:r>
            <a:r>
              <a:rPr lang="es-MX" dirty="0"/>
              <a:t> </a:t>
            </a:r>
            <a:r>
              <a:rPr lang="es-MX" dirty="0" smtClean="0"/>
              <a:t>(</a:t>
            </a:r>
            <a:r>
              <a:rPr lang="es-MX" dirty="0" err="1" smtClean="0"/>
              <a:t>speaking</a:t>
            </a:r>
            <a:r>
              <a:rPr lang="es-MX" dirty="0" smtClean="0"/>
              <a:t>) </a:t>
            </a:r>
            <a:endParaRPr lang="en-US" dirty="0"/>
          </a:p>
        </p:txBody>
      </p:sp>
      <p:sp>
        <p:nvSpPr>
          <p:cNvPr id="3" name="Content Placeholder 2"/>
          <p:cNvSpPr>
            <a:spLocks noGrp="1"/>
          </p:cNvSpPr>
          <p:nvPr>
            <p:ph idx="1"/>
          </p:nvPr>
        </p:nvSpPr>
        <p:spPr>
          <a:xfrm>
            <a:off x="1038381" y="1751527"/>
            <a:ext cx="9905999" cy="5005590"/>
          </a:xfrm>
        </p:spPr>
        <p:txBody>
          <a:bodyPr/>
          <a:lstStyle/>
          <a:p>
            <a:r>
              <a:rPr lang="en-US" dirty="0">
                <a:effectLst/>
              </a:rPr>
              <a:t>The ICSW loved your responses and has asked if you are willing to participate in a phone conversation in which you will discuss the topic of social wellbeing. You see it is a great opportunity to practice your Spanish, so take them up on their offer</a:t>
            </a:r>
            <a:r>
              <a:rPr lang="en-US" dirty="0" smtClean="0">
                <a:effectLst/>
              </a:rPr>
              <a:t>. </a:t>
            </a:r>
          </a:p>
          <a:p>
            <a:endParaRPr lang="es-MX" dirty="0">
              <a:effectLst/>
            </a:endParaRPr>
          </a:p>
          <a:p>
            <a:r>
              <a:rPr lang="es-MX" dirty="0" smtClean="0">
                <a:effectLst/>
              </a:rPr>
              <a:t>Google </a:t>
            </a:r>
            <a:r>
              <a:rPr lang="es-MX" dirty="0" err="1" smtClean="0">
                <a:effectLst/>
              </a:rPr>
              <a:t>Voice</a:t>
            </a:r>
            <a:r>
              <a:rPr lang="es-MX" dirty="0">
                <a:effectLst/>
              </a:rPr>
              <a:t> </a:t>
            </a:r>
            <a:r>
              <a:rPr lang="es-MX" dirty="0" smtClean="0">
                <a:effectLst/>
              </a:rPr>
              <a:t>(“Deja un mensaje en español” = </a:t>
            </a:r>
            <a:r>
              <a:rPr lang="es-MX" dirty="0" err="1" smtClean="0">
                <a:effectLst/>
              </a:rPr>
              <a:t>Exit</a:t>
            </a:r>
            <a:r>
              <a:rPr lang="es-MX" dirty="0" smtClean="0">
                <a:effectLst/>
              </a:rPr>
              <a:t> Ticket </a:t>
            </a:r>
            <a:r>
              <a:rPr lang="es-MX" dirty="0" err="1" smtClean="0">
                <a:effectLst/>
              </a:rPr>
              <a:t>Activity</a:t>
            </a:r>
            <a:r>
              <a:rPr lang="es-MX" dirty="0" smtClean="0">
                <a:effectLst/>
              </a:rPr>
              <a:t>) </a:t>
            </a:r>
            <a:endParaRPr lang="en-US" dirty="0"/>
          </a:p>
        </p:txBody>
      </p:sp>
    </p:spTree>
    <p:extLst>
      <p:ext uri="{BB962C8B-B14F-4D97-AF65-F5344CB8AC3E}">
        <p14:creationId xmlns:p14="http://schemas.microsoft.com/office/powerpoint/2010/main" val="3279571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265</TotalTime>
  <Words>745</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Symbol</vt:lpstr>
      <vt:lpstr>Trebuchet MS</vt:lpstr>
      <vt:lpstr>Tw Cen MT</vt:lpstr>
      <vt:lpstr>Circuit</vt:lpstr>
      <vt:lpstr>AP Spanish Language and Culture: Focus on the 4C’s! </vt:lpstr>
      <vt:lpstr>Unit organizer</vt:lpstr>
      <vt:lpstr>Unidad – El bienestar social</vt:lpstr>
      <vt:lpstr>NORTH CAROLINA WORLD LANGUAGE ESSENTIAL STANDARDS:  CLASSICAL LANGUAGES,  DUAL &amp; HERITAGE LANGUAGES, MODERN LANGUAGES</vt:lpstr>
      <vt:lpstr>Interpretive communication (listening)</vt:lpstr>
      <vt:lpstr>Interpretive communication (reading)</vt:lpstr>
      <vt:lpstr>Interpretive communication (listening)</vt:lpstr>
      <vt:lpstr>Interpersonal communication (writing) </vt:lpstr>
      <vt:lpstr>Interpersonal communication (speaking) </vt:lpstr>
      <vt:lpstr>Presentational Communication (writing)</vt:lpstr>
      <vt:lpstr>Presentational Communication (speaking)</vt:lpstr>
      <vt:lpstr>Audacity tips/information</vt:lpstr>
      <vt:lpstr>edmodo</vt:lpstr>
      <vt:lpstr>Jan Cox</vt:lpstr>
      <vt:lpstr>anuncios</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Spanish Language and Culture: Focus on the 4C’s!</dc:title>
  <dc:creator>lsalazar</dc:creator>
  <cp:lastModifiedBy>dhawley</cp:lastModifiedBy>
  <cp:revision>38</cp:revision>
  <dcterms:created xsi:type="dcterms:W3CDTF">2015-12-02T00:46:43Z</dcterms:created>
  <dcterms:modified xsi:type="dcterms:W3CDTF">2016-01-04T19:54:39Z</dcterms:modified>
</cp:coreProperties>
</file>